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1"/>
  </p:sldMasterIdLst>
  <p:notesMasterIdLst>
    <p:notesMasterId r:id="rId32"/>
  </p:notesMasterIdLst>
  <p:sldIdLst>
    <p:sldId id="337" r:id="rId2"/>
    <p:sldId id="292" r:id="rId3"/>
    <p:sldId id="299" r:id="rId4"/>
    <p:sldId id="302" r:id="rId5"/>
    <p:sldId id="333" r:id="rId6"/>
    <p:sldId id="313" r:id="rId7"/>
    <p:sldId id="282" r:id="rId8"/>
    <p:sldId id="300" r:id="rId9"/>
    <p:sldId id="307" r:id="rId10"/>
    <p:sldId id="334" r:id="rId11"/>
    <p:sldId id="335" r:id="rId12"/>
    <p:sldId id="294" r:id="rId13"/>
    <p:sldId id="285" r:id="rId14"/>
    <p:sldId id="314" r:id="rId15"/>
    <p:sldId id="315" r:id="rId16"/>
    <p:sldId id="316" r:id="rId17"/>
    <p:sldId id="317" r:id="rId18"/>
    <p:sldId id="318" r:id="rId19"/>
    <p:sldId id="319" r:id="rId20"/>
    <p:sldId id="320" r:id="rId21"/>
    <p:sldId id="323" r:id="rId22"/>
    <p:sldId id="324" r:id="rId23"/>
    <p:sldId id="325" r:id="rId24"/>
    <p:sldId id="326" r:id="rId25"/>
    <p:sldId id="327" r:id="rId26"/>
    <p:sldId id="336" r:id="rId27"/>
    <p:sldId id="328" r:id="rId28"/>
    <p:sldId id="331" r:id="rId29"/>
    <p:sldId id="332" r:id="rId30"/>
    <p:sldId id="280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33"/>
    <a:srgbClr val="B517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8" autoAdjust="0"/>
    <p:restoredTop sz="92349" autoAdjust="0"/>
  </p:normalViewPr>
  <p:slideViewPr>
    <p:cSldViewPr snapToGrid="0" snapToObjects="1" showGuides="1">
      <p:cViewPr varScale="1">
        <p:scale>
          <a:sx n="81" d="100"/>
          <a:sy n="81" d="100"/>
        </p:scale>
        <p:origin x="734" y="5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9B32A9-C133-4401-8A29-CF384D1154D0}" type="datetimeFigureOut">
              <a:rPr lang="ru-RU" smtClean="0"/>
              <a:t>11.01.2023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A7DD11-AA4F-4A65-8635-39B456FDD30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51701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i="1" dirty="0" smtClean="0"/>
              <a:t>Рассел Линкольн Акофф</a:t>
            </a:r>
            <a:r>
              <a:rPr lang="ru-RU" sz="1200" dirty="0" smtClean="0"/>
              <a:t> — американский учёный, исследователь системного подхода и организационного управления. Автор и соавтор 35 книг и множества статей, которые внесли значительный вклад в развитие теории систем и научных методов управления.</a:t>
            </a:r>
            <a:br>
              <a:rPr lang="ru-RU" sz="1200" dirty="0" smtClean="0"/>
            </a:b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Р. Л. Акофф является автором и соавтором 35 книг, в том числе ныне широко известных «Перепроектирование будущего», «Искусство решения проблем», «Планирование будущего корпорации», «Идеализированное проектирование», «Менеджмент в малых дозах», «О целеустремлённых системах», «Демократическая корпорация», «Преобразование корпорации», «Победа над системой», «Перепроектирование общества», «Лучшее от 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Акоффа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». Он опубликовал также более 150 статей в сборниках и разных журналах.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1594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/>
              <a:t>Бюджетирование</a:t>
            </a:r>
            <a:r>
              <a:rPr lang="ru-RU" dirty="0" smtClean="0"/>
              <a:t> — это производственно-финансовое планирование деятельности предприятия путем составления общего бюджета предприятия, а также бюджетов отдельных подразделений с целью определения их финансовых затрат и результатов.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47817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defTabSz="825500">
              <a:lnSpc>
                <a:spcPct val="120000"/>
              </a:lnSpc>
            </a:pPr>
            <a:r>
              <a:rPr lang="ru-RU" sz="1200" dirty="0" smtClean="0">
                <a:solidFill>
                  <a:schemeClr val="tx2"/>
                </a:solidFill>
              </a:rPr>
              <a:t>1. Прогнозирование</a:t>
            </a:r>
            <a:br>
              <a:rPr lang="ru-RU" sz="1200" dirty="0" smtClean="0">
                <a:solidFill>
                  <a:schemeClr val="tx2"/>
                </a:solidFill>
              </a:rPr>
            </a:br>
            <a:r>
              <a:rPr lang="ru-RU" sz="1200" b="0" dirty="0" smtClean="0"/>
              <a:t>Когда на утверждение представлен набор прогнозов развития</a:t>
            </a:r>
            <a:br>
              <a:rPr lang="ru-RU" sz="1200" b="0" dirty="0" smtClean="0"/>
            </a:br>
            <a:r>
              <a:rPr lang="ru-RU" sz="1200" b="0" dirty="0" smtClean="0"/>
              <a:t>компании, не следует принимать их с первого взгляда. Необходимо</a:t>
            </a:r>
            <a:br>
              <a:rPr lang="ru-RU" sz="1200" b="0" dirty="0" smtClean="0"/>
            </a:br>
            <a:r>
              <a:rPr lang="ru-RU" sz="1200" b="0" dirty="0" smtClean="0"/>
              <a:t>вникнуть поглубже чтобы понять, какая экономическая модель</a:t>
            </a:r>
            <a:br>
              <a:rPr lang="ru-RU" sz="1200" b="0" dirty="0" smtClean="0"/>
            </a:br>
            <a:r>
              <a:rPr lang="ru-RU" sz="1200" b="0" dirty="0" smtClean="0"/>
              <a:t>лежит в их основе.</a:t>
            </a:r>
            <a:endParaRPr lang="ru-RU" sz="1200" b="0" dirty="0" smtClean="0">
              <a:latin typeface="Peterburg" pitchFamily="2" charset="0"/>
            </a:endParaRPr>
          </a:p>
          <a:p>
            <a:pPr algn="l" defTabSz="825500">
              <a:lnSpc>
                <a:spcPct val="130000"/>
              </a:lnSpc>
            </a:pPr>
            <a:r>
              <a:rPr lang="ru-RU" sz="1200" dirty="0" smtClean="0">
                <a:solidFill>
                  <a:schemeClr val="tx2"/>
                </a:solidFill>
              </a:rPr>
              <a:t>2. Выбор оптимального финансового плана</a:t>
            </a:r>
            <a:br>
              <a:rPr lang="ru-RU" sz="1200" dirty="0" smtClean="0">
                <a:solidFill>
                  <a:schemeClr val="tx2"/>
                </a:solidFill>
              </a:rPr>
            </a:br>
            <a:r>
              <a:rPr lang="ru-RU" sz="1200" b="0" dirty="0" smtClean="0"/>
              <a:t>До сих пор не существует никакой модели или процедуры,</a:t>
            </a:r>
            <a:br>
              <a:rPr lang="ru-RU" sz="1200" b="0" dirty="0" smtClean="0"/>
            </a:br>
            <a:r>
              <a:rPr lang="ru-RU" sz="1200" b="0" dirty="0" smtClean="0"/>
              <a:t>которые могли бы учесть всю сложность и скрытые препятствия,</a:t>
            </a:r>
            <a:br>
              <a:rPr lang="ru-RU" sz="1200" b="0" dirty="0" smtClean="0"/>
            </a:br>
            <a:r>
              <a:rPr lang="ru-RU" sz="1200" b="0" dirty="0" smtClean="0"/>
              <a:t>возникающие в процессе финансового планирования.</a:t>
            </a:r>
            <a:endParaRPr lang="ru-RU" sz="1200" b="0" dirty="0" smtClean="0">
              <a:latin typeface="Peterburg" pitchFamily="2" charset="0"/>
            </a:endParaRPr>
          </a:p>
          <a:p>
            <a:pPr algn="l" defTabSz="825500">
              <a:lnSpc>
                <a:spcPct val="130000"/>
              </a:lnSpc>
            </a:pPr>
            <a:r>
              <a:rPr lang="ru-RU" sz="1200" dirty="0" smtClean="0">
                <a:solidFill>
                  <a:schemeClr val="tx2"/>
                </a:solidFill>
              </a:rPr>
              <a:t>3. Наблюдение за реализацией финансового плана</a:t>
            </a:r>
          </a:p>
          <a:p>
            <a:pPr algn="l" defTabSz="825500">
              <a:lnSpc>
                <a:spcPct val="80000"/>
              </a:lnSpc>
              <a:spcBef>
                <a:spcPct val="48000"/>
              </a:spcBef>
            </a:pPr>
            <a:r>
              <a:rPr lang="ru-RU" sz="1400" dirty="0" smtClean="0">
                <a:solidFill>
                  <a:schemeClr val="tx2"/>
                </a:solidFill>
              </a:rPr>
              <a:t>1. Принципы соответствия сроков.</a:t>
            </a:r>
            <a:endParaRPr lang="ru-RU" sz="1100" dirty="0" smtClean="0">
              <a:solidFill>
                <a:schemeClr val="tx2"/>
              </a:solidFill>
            </a:endParaRPr>
          </a:p>
          <a:p>
            <a:pPr algn="l" defTabSz="825500">
              <a:lnSpc>
                <a:spcPct val="80000"/>
              </a:lnSpc>
              <a:spcBef>
                <a:spcPct val="48000"/>
              </a:spcBef>
            </a:pPr>
            <a:r>
              <a:rPr lang="ru-RU" sz="1200" b="0" dirty="0" smtClean="0"/>
              <a:t>Финансовые менеджеры стремятся достигать «соответствия сроков» функционирования активов и периода существования обязательств, возникших в связи с их финансированием.</a:t>
            </a:r>
            <a:r>
              <a:rPr lang="ru-RU" sz="1200" b="0" dirty="0" smtClean="0">
                <a:latin typeface="Peterburg" pitchFamily="2" charset="0"/>
              </a:rPr>
              <a:t> </a:t>
            </a:r>
          </a:p>
          <a:p>
            <a:pPr algn="l" defTabSz="825500">
              <a:lnSpc>
                <a:spcPct val="70000"/>
              </a:lnSpc>
              <a:spcBef>
                <a:spcPct val="48000"/>
              </a:spcBef>
            </a:pPr>
            <a:r>
              <a:rPr lang="ru-RU" sz="1400" dirty="0" smtClean="0">
                <a:solidFill>
                  <a:schemeClr val="tx2"/>
                </a:solidFill>
              </a:rPr>
              <a:t>2. Принципы постоянных потребностей в оборотном капитале.</a:t>
            </a:r>
            <a:endParaRPr lang="ru-RU" sz="1200" dirty="0" smtClean="0">
              <a:solidFill>
                <a:schemeClr val="tx2"/>
              </a:solidFill>
            </a:endParaRPr>
          </a:p>
          <a:p>
            <a:pPr algn="l" defTabSz="825500">
              <a:lnSpc>
                <a:spcPct val="80000"/>
              </a:lnSpc>
              <a:spcBef>
                <a:spcPct val="48000"/>
              </a:spcBef>
            </a:pPr>
            <a:r>
              <a:rPr lang="ru-RU" sz="1200" b="0" dirty="0" smtClean="0"/>
              <a:t>Часто финансовые менеджеры сталкиваются с дефицитом постоянных инвестиций в собственный оборотный капитал. Такие постоянные потребности они финансируют за счет долгосрочных источников.</a:t>
            </a:r>
            <a:r>
              <a:rPr lang="ru-RU" sz="1200" dirty="0" smtClean="0"/>
              <a:t> </a:t>
            </a:r>
          </a:p>
          <a:p>
            <a:pPr algn="l" defTabSz="825500">
              <a:lnSpc>
                <a:spcPct val="80000"/>
              </a:lnSpc>
              <a:spcBef>
                <a:spcPct val="48000"/>
              </a:spcBef>
            </a:pPr>
            <a:r>
              <a:rPr lang="ru-RU" sz="1400" dirty="0" smtClean="0">
                <a:solidFill>
                  <a:schemeClr val="tx2"/>
                </a:solidFill>
              </a:rPr>
              <a:t>3. Принципы избытка денежных средств.</a:t>
            </a:r>
          </a:p>
          <a:p>
            <a:pPr algn="l" defTabSz="825500">
              <a:lnSpc>
                <a:spcPct val="80000"/>
              </a:lnSpc>
              <a:spcBef>
                <a:spcPct val="48000"/>
              </a:spcBef>
            </a:pPr>
            <a:r>
              <a:rPr lang="ru-RU" sz="1200" b="0" dirty="0" smtClean="0"/>
              <a:t>Финансовое планирование и управление должно быть построено так, чтобы компания постоянно имела оптимальный остаток средств на денежных счетах в объеме, необходимом для оплаты счетов в следующем в месяце. Избыток денежных средств должен инвестироваться в высоколиквидные активы, недостаток - пополняться за счет внешних источников финансирования.</a:t>
            </a:r>
            <a:r>
              <a:rPr lang="ru-RU" sz="1200" dirty="0" smtClean="0"/>
              <a:t> </a:t>
            </a:r>
            <a:endParaRPr lang="ru-RU" sz="1200" b="0" dirty="0" smtClean="0">
              <a:latin typeface="Peterburg" pitchFamily="2" charset="0"/>
            </a:endParaRPr>
          </a:p>
          <a:p>
            <a:pPr algn="l" defTabSz="825500">
              <a:lnSpc>
                <a:spcPct val="130000"/>
              </a:lnSpc>
            </a:pPr>
            <a:endParaRPr lang="ru-RU" sz="1200" dirty="0" smtClean="0">
              <a:latin typeface="Peterburg" pitchFamily="2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t>23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20763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Наиболее часто в практике встречается разделение планирования и прогнозирования: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02586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algn="l"/>
            <a:r>
              <a:rPr lang="ru-RU" dirty="0" smtClean="0"/>
              <a:t>Финансовый план является результатом процесса финансового планирования. </a:t>
            </a:r>
          </a:p>
          <a:p>
            <a:pPr algn="l"/>
            <a:r>
              <a:rPr lang="ru-RU" dirty="0" smtClean="0"/>
              <a:t>Процесс планирования может быть представлен в виде цикла:</a:t>
            </a:r>
          </a:p>
          <a:p>
            <a:pPr algn="l"/>
            <a:r>
              <a:rPr lang="ru-RU" dirty="0" smtClean="0"/>
              <a:t>Определение общей стратегии – это результат стратегического планирования, в результате которого уже определены приоритеты и сформирован общий стратегический план программной деятельности. </a:t>
            </a:r>
          </a:p>
          <a:p>
            <a:pPr algn="l"/>
            <a:r>
              <a:rPr lang="ru-RU" dirty="0" smtClean="0"/>
              <a:t>Анализ внешней среды — это выяснение ситуации, в которой находится организация в данный момент, и факторов, которые оказывают влияние на выбор финансовых возможностей организации, таких как политическая, экономическая ситуация, политика доноров, спонсоров, финансирующих агентств, ожидания целевых групп, налоговая политика государства и т.д.</a:t>
            </a:r>
          </a:p>
          <a:p>
            <a:pPr algn="l"/>
            <a:r>
              <a:rPr lang="ru-RU" dirty="0" smtClean="0"/>
              <a:t>Анализ внутренних возможностей организации — это наличие трудовых, временных, технических ресурсов внутри самой организации, соответствие вы бранной стратегии целям и задачам по уставным документам, выявление узких мест и возможность более эффективного использования имеющихся резервов.</a:t>
            </a:r>
          </a:p>
          <a:p>
            <a:pPr algn="l"/>
            <a:r>
              <a:rPr lang="ru-RU" dirty="0" smtClean="0"/>
              <a:t>Постановка финансовых целей и за дач — это выбор способов финансирования деятельности с учетом оптимальных на данный момент вариантов.</a:t>
            </a:r>
          </a:p>
          <a:p>
            <a:pPr algn="l"/>
            <a:r>
              <a:rPr lang="ru-RU" dirty="0" smtClean="0"/>
              <a:t>Написание общего бюджета организации – это следующий шаг планирования, на котором определяются источники финансирования и общие направления расходования средств. Написание оперативных бюджетов — это более детальная проработка краткосрочных бюджетов и смет отдельных проектов и мероприятий, составление календарных планов и бюджетов денежных потоков.</a:t>
            </a:r>
          </a:p>
          <a:p>
            <a:pPr algn="l"/>
            <a:r>
              <a:rPr lang="ru-RU" dirty="0" smtClean="0"/>
              <a:t>Финансовый контроль и анализ финансового состояния — это заключительный этап цикла финансового планирования, на котором контролируется выполнение поставленных задач, определяется уровень, которого НКО достигла, анализируются положительные и отрицательные результаты и факторы, которые повлияли на эти результаты, вы являются узкие места и делаются выводы для последующего планирования.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43090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67485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3282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defTabSz="825500">
              <a:lnSpc>
                <a:spcPct val="120000"/>
              </a:lnSpc>
            </a:pPr>
            <a:r>
              <a:rPr lang="ru-RU" sz="1200" dirty="0" smtClean="0">
                <a:solidFill>
                  <a:schemeClr val="tx2"/>
                </a:solidFill>
              </a:rPr>
              <a:t>1. Прогнозирование</a:t>
            </a:r>
            <a:br>
              <a:rPr lang="ru-RU" sz="1200" dirty="0" smtClean="0">
                <a:solidFill>
                  <a:schemeClr val="tx2"/>
                </a:solidFill>
              </a:rPr>
            </a:br>
            <a:r>
              <a:rPr lang="ru-RU" sz="1200" b="0" dirty="0" smtClean="0"/>
              <a:t>Когда на утверждение представлен набор прогнозов развития</a:t>
            </a:r>
            <a:br>
              <a:rPr lang="ru-RU" sz="1200" b="0" dirty="0" smtClean="0"/>
            </a:br>
            <a:r>
              <a:rPr lang="ru-RU" sz="1200" b="0" dirty="0" smtClean="0"/>
              <a:t>компании, не следует принимать их с первого взгляда. Необходимо</a:t>
            </a:r>
            <a:br>
              <a:rPr lang="ru-RU" sz="1200" b="0" dirty="0" smtClean="0"/>
            </a:br>
            <a:r>
              <a:rPr lang="ru-RU" sz="1200" b="0" dirty="0" smtClean="0"/>
              <a:t>вникнуть поглубже чтобы понять, какая экономическая модель</a:t>
            </a:r>
            <a:br>
              <a:rPr lang="ru-RU" sz="1200" b="0" dirty="0" smtClean="0"/>
            </a:br>
            <a:r>
              <a:rPr lang="ru-RU" sz="1200" b="0" dirty="0" smtClean="0"/>
              <a:t>лежит в их основе.</a:t>
            </a:r>
            <a:endParaRPr lang="ru-RU" sz="1200" b="0" dirty="0" smtClean="0">
              <a:latin typeface="Peterburg" pitchFamily="2" charset="0"/>
            </a:endParaRPr>
          </a:p>
          <a:p>
            <a:pPr algn="l" defTabSz="825500">
              <a:lnSpc>
                <a:spcPct val="130000"/>
              </a:lnSpc>
            </a:pPr>
            <a:r>
              <a:rPr lang="ru-RU" sz="1200" dirty="0" smtClean="0">
                <a:solidFill>
                  <a:schemeClr val="tx2"/>
                </a:solidFill>
              </a:rPr>
              <a:t>2. Выбор оптимального финансового плана</a:t>
            </a:r>
            <a:br>
              <a:rPr lang="ru-RU" sz="1200" dirty="0" smtClean="0">
                <a:solidFill>
                  <a:schemeClr val="tx2"/>
                </a:solidFill>
              </a:rPr>
            </a:br>
            <a:r>
              <a:rPr lang="ru-RU" sz="1200" b="0" dirty="0" smtClean="0"/>
              <a:t>До сих пор не существует никакой модели или процедуры,</a:t>
            </a:r>
            <a:br>
              <a:rPr lang="ru-RU" sz="1200" b="0" dirty="0" smtClean="0"/>
            </a:br>
            <a:r>
              <a:rPr lang="ru-RU" sz="1200" b="0" dirty="0" smtClean="0"/>
              <a:t>которые могли бы учесть всю сложность и скрытые препятствия,</a:t>
            </a:r>
            <a:br>
              <a:rPr lang="ru-RU" sz="1200" b="0" dirty="0" smtClean="0"/>
            </a:br>
            <a:r>
              <a:rPr lang="ru-RU" sz="1200" b="0" dirty="0" smtClean="0"/>
              <a:t>возникающие в процессе финансового планирования.</a:t>
            </a:r>
            <a:endParaRPr lang="ru-RU" sz="1200" b="0" dirty="0" smtClean="0">
              <a:latin typeface="Peterburg" pitchFamily="2" charset="0"/>
            </a:endParaRPr>
          </a:p>
          <a:p>
            <a:pPr algn="l" defTabSz="825500">
              <a:lnSpc>
                <a:spcPct val="130000"/>
              </a:lnSpc>
            </a:pPr>
            <a:r>
              <a:rPr lang="ru-RU" sz="1200" dirty="0" smtClean="0">
                <a:solidFill>
                  <a:schemeClr val="tx2"/>
                </a:solidFill>
              </a:rPr>
              <a:t>3. Наблюдение за реализацией финансового плана</a:t>
            </a:r>
          </a:p>
          <a:p>
            <a:pPr algn="l" defTabSz="825500">
              <a:lnSpc>
                <a:spcPct val="80000"/>
              </a:lnSpc>
              <a:spcBef>
                <a:spcPct val="48000"/>
              </a:spcBef>
            </a:pPr>
            <a:r>
              <a:rPr lang="ru-RU" sz="1400" dirty="0" smtClean="0">
                <a:solidFill>
                  <a:schemeClr val="tx2"/>
                </a:solidFill>
              </a:rPr>
              <a:t>1. Принципы соответствия сроков.</a:t>
            </a:r>
            <a:endParaRPr lang="ru-RU" sz="1100" dirty="0" smtClean="0">
              <a:solidFill>
                <a:schemeClr val="tx2"/>
              </a:solidFill>
            </a:endParaRPr>
          </a:p>
          <a:p>
            <a:pPr algn="l" defTabSz="825500">
              <a:lnSpc>
                <a:spcPct val="80000"/>
              </a:lnSpc>
              <a:spcBef>
                <a:spcPct val="48000"/>
              </a:spcBef>
            </a:pPr>
            <a:r>
              <a:rPr lang="ru-RU" sz="1200" b="0" dirty="0" smtClean="0"/>
              <a:t>Финансовые менеджеры стремятся достигать «соответствия сроков» функционирования активов и периода существования обязательств, возникших в связи с их финансированием.</a:t>
            </a:r>
            <a:r>
              <a:rPr lang="ru-RU" sz="1200" b="0" dirty="0" smtClean="0">
                <a:latin typeface="Peterburg" pitchFamily="2" charset="0"/>
              </a:rPr>
              <a:t> </a:t>
            </a:r>
          </a:p>
          <a:p>
            <a:pPr algn="l" defTabSz="825500">
              <a:lnSpc>
                <a:spcPct val="70000"/>
              </a:lnSpc>
              <a:spcBef>
                <a:spcPct val="48000"/>
              </a:spcBef>
            </a:pPr>
            <a:r>
              <a:rPr lang="ru-RU" sz="1400" dirty="0" smtClean="0">
                <a:solidFill>
                  <a:schemeClr val="tx2"/>
                </a:solidFill>
              </a:rPr>
              <a:t>2. Принципы постоянных потребностей в оборотном капитале.</a:t>
            </a:r>
            <a:endParaRPr lang="ru-RU" sz="1200" dirty="0" smtClean="0">
              <a:solidFill>
                <a:schemeClr val="tx2"/>
              </a:solidFill>
            </a:endParaRPr>
          </a:p>
          <a:p>
            <a:pPr algn="l" defTabSz="825500">
              <a:lnSpc>
                <a:spcPct val="80000"/>
              </a:lnSpc>
              <a:spcBef>
                <a:spcPct val="48000"/>
              </a:spcBef>
            </a:pPr>
            <a:r>
              <a:rPr lang="ru-RU" sz="1200" b="0" dirty="0" smtClean="0"/>
              <a:t>Часто финансовые менеджеры сталкиваются с дефицитом постоянных инвестиций в собственный оборотный капитал. Такие постоянные потребности они финансируют за счет долгосрочных источников.</a:t>
            </a:r>
            <a:r>
              <a:rPr lang="ru-RU" sz="1200" dirty="0" smtClean="0"/>
              <a:t> </a:t>
            </a:r>
          </a:p>
          <a:p>
            <a:pPr algn="l" defTabSz="825500">
              <a:lnSpc>
                <a:spcPct val="80000"/>
              </a:lnSpc>
              <a:spcBef>
                <a:spcPct val="48000"/>
              </a:spcBef>
            </a:pPr>
            <a:r>
              <a:rPr lang="ru-RU" sz="1400" dirty="0" smtClean="0">
                <a:solidFill>
                  <a:schemeClr val="tx2"/>
                </a:solidFill>
              </a:rPr>
              <a:t>3. Принципы избытка денежных средств.</a:t>
            </a:r>
          </a:p>
          <a:p>
            <a:pPr algn="l" defTabSz="825500">
              <a:lnSpc>
                <a:spcPct val="80000"/>
              </a:lnSpc>
              <a:spcBef>
                <a:spcPct val="48000"/>
              </a:spcBef>
            </a:pPr>
            <a:r>
              <a:rPr lang="ru-RU" sz="1200" b="0" dirty="0" smtClean="0"/>
              <a:t>Финансовое планирование и управление должно быть построено так, чтобы компания постоянно имела оптимальный остаток средств на денежных счетах в объеме, необходимом для оплаты счетов в следующем в месяце. Избыток денежных средств должен инвестироваться в высоколиквидные активы, недостаток - пополняться за счет внешних источников финансирования.</a:t>
            </a:r>
            <a:r>
              <a:rPr lang="ru-RU" sz="1200" dirty="0" smtClean="0"/>
              <a:t> </a:t>
            </a:r>
            <a:endParaRPr lang="ru-RU" sz="1200" b="0" dirty="0" smtClean="0">
              <a:latin typeface="Peterburg" pitchFamily="2" charset="0"/>
            </a:endParaRPr>
          </a:p>
          <a:p>
            <a:pPr algn="l" defTabSz="825500">
              <a:lnSpc>
                <a:spcPct val="130000"/>
              </a:lnSpc>
            </a:pPr>
            <a:endParaRPr lang="ru-RU" sz="1200" dirty="0" smtClean="0">
              <a:latin typeface="Peterburg" pitchFamily="2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20763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Планирование финансовых показателей осуществляют с помощью нескольких методов.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15684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/>
              <a:t>Бюджетирование</a:t>
            </a:r>
            <a:r>
              <a:rPr lang="ru-RU" dirty="0" smtClean="0"/>
              <a:t> — это производственно-финансовое планирование деятельности предприятия путем составления общего бюджета предприятия, а также бюджетов отдельных подразделений с целью определения их финансовых затрат и результатов.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47817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/>
              <a:t>Бюджетирование</a:t>
            </a:r>
            <a:r>
              <a:rPr lang="ru-RU" dirty="0" smtClean="0"/>
              <a:t> — это производственно-финансовое планирование деятельности предприятия путем составления общего бюджета предприятия, а также бюджетов отдельных подразделений с целью определения их финансовых затрат и результатов.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47817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97862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6FE4748-5C64-426E-AC61-81A9235C7A88}" type="datetimeFigureOut">
              <a:rPr lang="ru-RU" smtClean="0"/>
              <a:pPr/>
              <a:t>11.01.2023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80AE45D-F419-4798-AD8D-076FBDCC155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62498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6FE4748-5C64-426E-AC61-81A9235C7A88}" type="datetimeFigureOut">
              <a:rPr lang="ru-RU" smtClean="0"/>
              <a:pPr/>
              <a:t>11.01.2023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80AE45D-F419-4798-AD8D-076FBDCC155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03614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2871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5" r:id="rId2"/>
    <p:sldLayoutId id="2147483656" r:id="rId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1434" y="188641"/>
            <a:ext cx="8256919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5974" y="1052737"/>
            <a:ext cx="3917951" cy="1800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941163" y="4656841"/>
            <a:ext cx="62716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Тема </a:t>
            </a:r>
            <a:r>
              <a:rPr lang="ru-RU" sz="2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8. </a:t>
            </a:r>
            <a:r>
              <a:rPr lang="ru-RU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Долгосрочное финансовое планирование.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0969" y="2950590"/>
            <a:ext cx="7352907" cy="1781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5472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116632"/>
            <a:ext cx="12144672" cy="676875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b="1" dirty="0"/>
              <a:t>Результат долгосрочного финансового планирования:</a:t>
            </a:r>
          </a:p>
          <a:p>
            <a:pPr marL="742950" indent="-742950" algn="l">
              <a:buFont typeface="+mj-lt"/>
              <a:buAutoNum type="arabicPeriod"/>
            </a:pPr>
            <a:r>
              <a:rPr lang="ru-RU" dirty="0"/>
              <a:t>разработка финансовой стратегии,</a:t>
            </a:r>
          </a:p>
          <a:p>
            <a:pPr marL="742950" indent="-742950" algn="l">
              <a:buFont typeface="+mj-lt"/>
              <a:buAutoNum type="arabicPeriod"/>
            </a:pPr>
            <a:r>
              <a:rPr lang="ru-RU" dirty="0"/>
              <a:t>3-х финансовых документов (прогнозы б-</a:t>
            </a:r>
            <a:r>
              <a:rPr lang="ru-RU" dirty="0" err="1"/>
              <a:t>са</a:t>
            </a:r>
            <a:r>
              <a:rPr lang="ru-RU" dirty="0"/>
              <a:t>, </a:t>
            </a:r>
            <a:r>
              <a:rPr lang="ru-RU" dirty="0" err="1"/>
              <a:t>ОПиУ</a:t>
            </a:r>
            <a:r>
              <a:rPr lang="ru-RU" dirty="0"/>
              <a:t>, ОДДС). </a:t>
            </a:r>
            <a:endParaRPr lang="ru-RU" dirty="0" smtClean="0"/>
          </a:p>
          <a:p>
            <a:pPr marL="742950" indent="-742950" algn="l">
              <a:buFont typeface="+mj-lt"/>
              <a:buAutoNum type="arabicPeriod"/>
            </a:pPr>
            <a:endParaRPr lang="ru-RU" dirty="0"/>
          </a:p>
          <a:p>
            <a:pPr algn="l"/>
            <a:r>
              <a:rPr lang="ru-RU" b="1" dirty="0" smtClean="0"/>
              <a:t>Финансовая стратегия компании</a:t>
            </a:r>
            <a:r>
              <a:rPr lang="ru-RU" dirty="0" smtClean="0"/>
              <a:t> – основной документ финансового планирования.</a:t>
            </a:r>
          </a:p>
          <a:p>
            <a:pPr algn="l"/>
            <a:r>
              <a:rPr lang="ru-RU" b="1" dirty="0"/>
              <a:t>Финансовая </a:t>
            </a:r>
            <a:r>
              <a:rPr lang="ru-RU" b="1" dirty="0" smtClean="0"/>
              <a:t>стратегия </a:t>
            </a:r>
            <a:r>
              <a:rPr lang="ru-RU" dirty="0" smtClean="0"/>
              <a:t>определяет:</a:t>
            </a:r>
          </a:p>
          <a:p>
            <a:pPr marL="742950" indent="-742950" algn="l">
              <a:buFont typeface="+mj-lt"/>
              <a:buAutoNum type="arabicPeriod"/>
            </a:pPr>
            <a:r>
              <a:rPr lang="ru-RU" dirty="0" smtClean="0"/>
              <a:t>сколько средств необходимо для перспективного развития компании,</a:t>
            </a:r>
          </a:p>
          <a:p>
            <a:pPr marL="742950" indent="-742950" algn="l">
              <a:buFont typeface="+mj-lt"/>
              <a:buAutoNum type="arabicPeriod"/>
            </a:pPr>
            <a:r>
              <a:rPr lang="ru-RU" dirty="0" smtClean="0"/>
              <a:t>за счёт каких источников осуществлять финансирование проекта,</a:t>
            </a:r>
          </a:p>
          <a:p>
            <a:pPr marL="742950" indent="-742950" algn="l">
              <a:buFont typeface="+mj-lt"/>
              <a:buAutoNum type="arabicPeriod"/>
            </a:pPr>
            <a:r>
              <a:rPr lang="ru-RU" dirty="0" smtClean="0"/>
              <a:t>сроки возврата вложенных в проект денежных средств.</a:t>
            </a:r>
          </a:p>
        </p:txBody>
      </p:sp>
    </p:spTree>
    <p:extLst>
      <p:ext uri="{BB962C8B-B14F-4D97-AF65-F5344CB8AC3E}">
        <p14:creationId xmlns:p14="http://schemas.microsoft.com/office/powerpoint/2010/main" val="50341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508001" y="5105401"/>
            <a:ext cx="11140017" cy="965025"/>
          </a:xfrm>
          <a:prstGeom prst="rect">
            <a:avLst/>
          </a:prstGeom>
          <a:solidFill>
            <a:schemeClr val="accent1"/>
          </a:solidFill>
          <a:ln w="9525">
            <a:solidFill>
              <a:srgbClr val="339966"/>
            </a:solidFill>
            <a:miter lim="800000"/>
            <a:headEnd/>
            <a:tailEnd/>
          </a:ln>
        </p:spPr>
        <p:txBody>
          <a:bodyPr lIns="87011" tIns="43506" rIns="87011" bIns="43506">
            <a:spAutoFit/>
          </a:bodyPr>
          <a:lstStyle/>
          <a:p>
            <a:pPr algn="just" defTabSz="863600" eaLnBrk="0" hangingPunct="0">
              <a:spcBef>
                <a:spcPct val="48000"/>
              </a:spcBef>
            </a:pPr>
            <a:r>
              <a:rPr lang="ru-RU" sz="1900" b="1">
                <a:latin typeface="Arial" pitchFamily="34" charset="0"/>
                <a:cs typeface="Arial" pitchFamily="34" charset="0"/>
              </a:rPr>
              <a:t>Каждая альтернатива связана с определенным прогнозом потоков денежных средств. Эти варианты можно рассматривать как четыре взаимоисключающих проекта инвестиций. </a:t>
            </a:r>
          </a:p>
        </p:txBody>
      </p:sp>
      <p:sp>
        <p:nvSpPr>
          <p:cNvPr id="388099" name="Rectangle 3"/>
          <p:cNvSpPr>
            <a:spLocks noChangeArrowheads="1"/>
          </p:cNvSpPr>
          <p:nvPr/>
        </p:nvSpPr>
        <p:spPr bwMode="auto">
          <a:xfrm>
            <a:off x="302685" y="285750"/>
            <a:ext cx="11586633" cy="432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7011" tIns="43506" rIns="87011" bIns="43506">
            <a:spAutoFit/>
          </a:bodyPr>
          <a:lstStyle/>
          <a:p>
            <a:pPr algn="ctr" defTabSz="863600" eaLnBrk="0" hangingPunct="0">
              <a:lnSpc>
                <a:spcPct val="70000"/>
              </a:lnSpc>
              <a:spcBef>
                <a:spcPct val="48000"/>
              </a:spcBef>
              <a:defRPr/>
            </a:pPr>
            <a:r>
              <a:rPr lang="ru-RU" sz="3200" b="1" dirty="0">
                <a:latin typeface="Arial" pitchFamily="34" charset="0"/>
                <a:cs typeface="Arial" pitchFamily="34" charset="0"/>
              </a:rPr>
              <a:t>Стратегии развития предприятия</a:t>
            </a:r>
            <a:endParaRPr lang="ru-RU" sz="21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2292" name="Group 4"/>
          <p:cNvGrpSpPr>
            <a:grpSpLocks/>
          </p:cNvGrpSpPr>
          <p:nvPr/>
        </p:nvGrpSpPr>
        <p:grpSpPr bwMode="auto">
          <a:xfrm>
            <a:off x="535517" y="1143001"/>
            <a:ext cx="11140016" cy="3391057"/>
            <a:chOff x="336" y="912"/>
            <a:chExt cx="6000" cy="2279"/>
          </a:xfrm>
        </p:grpSpPr>
        <p:sp>
          <p:nvSpPr>
            <p:cNvPr id="12293" name="Text Box 5"/>
            <p:cNvSpPr txBox="1">
              <a:spLocks noChangeArrowheads="1"/>
            </p:cNvSpPr>
            <p:nvPr/>
          </p:nvSpPr>
          <p:spPr bwMode="auto">
            <a:xfrm>
              <a:off x="576" y="912"/>
              <a:ext cx="5136" cy="221"/>
            </a:xfrm>
            <a:prstGeom prst="rect">
              <a:avLst/>
            </a:prstGeom>
            <a:solidFill>
              <a:srgbClr val="FFFFCC"/>
            </a:solidFill>
            <a:ln w="254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lIns="18000" tIns="18000" rIns="18000" bIns="18000">
              <a:spAutoFit/>
            </a:bodyPr>
            <a:lstStyle>
              <a:lvl1pPr defTabSz="86360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86360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863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863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863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863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863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863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863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ru-RU" sz="1900" b="1">
                  <a:latin typeface="Times New Roman" pitchFamily="18" charset="0"/>
                </a:rPr>
                <a:t>Стратегии развития предприятия</a:t>
              </a:r>
            </a:p>
          </p:txBody>
        </p:sp>
        <p:sp>
          <p:nvSpPr>
            <p:cNvPr id="12294" name="Text Box 6"/>
            <p:cNvSpPr txBox="1">
              <a:spLocks noChangeArrowheads="1"/>
            </p:cNvSpPr>
            <p:nvPr/>
          </p:nvSpPr>
          <p:spPr bwMode="auto">
            <a:xfrm>
              <a:off x="336" y="1488"/>
              <a:ext cx="1200" cy="881"/>
            </a:xfrm>
            <a:prstGeom prst="rect">
              <a:avLst/>
            </a:prstGeom>
            <a:solidFill>
              <a:srgbClr val="FFFFCC"/>
            </a:solidFill>
            <a:ln w="254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lIns="18000" tIns="18000" rIns="18000" bIns="18000">
              <a:spAutoFit/>
            </a:bodyPr>
            <a:lstStyle>
              <a:lvl1pPr defTabSz="86360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86360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863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863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863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863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863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863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863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lnSpc>
                  <a:spcPct val="90000"/>
                </a:lnSpc>
                <a:spcBef>
                  <a:spcPct val="50000"/>
                </a:spcBef>
              </a:pPr>
              <a:r>
                <a:rPr lang="ru-RU" sz="1900" b="1" u="sng">
                  <a:latin typeface="Times New Roman" pitchFamily="18" charset="0"/>
                </a:rPr>
                <a:t>1. Стратегия агрессивного роста, </a:t>
              </a:r>
              <a:r>
                <a:rPr lang="ru-RU" b="1">
                  <a:latin typeface="Times New Roman" pitchFamily="18" charset="0"/>
                </a:rPr>
                <a:t>включающая крупные капитало-вложения</a:t>
              </a:r>
              <a:endParaRPr lang="ru-RU" sz="1900" b="1">
                <a:latin typeface="Times New Roman" pitchFamily="18" charset="0"/>
              </a:endParaRPr>
            </a:p>
          </p:txBody>
        </p:sp>
        <p:sp>
          <p:nvSpPr>
            <p:cNvPr id="12295" name="Text Box 7"/>
            <p:cNvSpPr txBox="1">
              <a:spLocks noChangeArrowheads="1"/>
            </p:cNvSpPr>
            <p:nvPr/>
          </p:nvSpPr>
          <p:spPr bwMode="auto">
            <a:xfrm>
              <a:off x="1775" y="1808"/>
              <a:ext cx="1393" cy="1383"/>
            </a:xfrm>
            <a:prstGeom prst="rect">
              <a:avLst/>
            </a:prstGeom>
            <a:solidFill>
              <a:srgbClr val="FFFFCC"/>
            </a:solidFill>
            <a:ln w="254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lIns="18000" tIns="18000" rIns="18000" bIns="18000">
              <a:spAutoFit/>
            </a:bodyPr>
            <a:lstStyle>
              <a:lvl1pPr defTabSz="86360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86360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863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863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863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863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863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863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863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lnSpc>
                  <a:spcPct val="90000"/>
                </a:lnSpc>
                <a:spcBef>
                  <a:spcPct val="50000"/>
                </a:spcBef>
              </a:pPr>
              <a:r>
                <a:rPr lang="ru-RU" sz="1900" b="1" u="sng">
                  <a:latin typeface="Times New Roman" pitchFamily="18" charset="0"/>
                </a:rPr>
                <a:t>2. Стратегия плавного роста, </a:t>
              </a:r>
              <a:br>
                <a:rPr lang="ru-RU" sz="1900" b="1" u="sng">
                  <a:latin typeface="Times New Roman" pitchFamily="18" charset="0"/>
                </a:rPr>
              </a:br>
              <a:r>
                <a:rPr lang="ru-RU" b="1">
                  <a:latin typeface="Times New Roman" pitchFamily="18" charset="0"/>
                </a:rPr>
                <a:t>при которой предприятие развивается параллельно росту рынков сбыта его продукции</a:t>
              </a:r>
              <a:endParaRPr lang="ru-RU" sz="1900" b="1">
                <a:latin typeface="Times New Roman" pitchFamily="18" charset="0"/>
              </a:endParaRPr>
            </a:p>
          </p:txBody>
        </p:sp>
        <p:sp>
          <p:nvSpPr>
            <p:cNvPr id="12296" name="Text Box 8"/>
            <p:cNvSpPr txBox="1">
              <a:spLocks noChangeArrowheads="1"/>
            </p:cNvSpPr>
            <p:nvPr/>
          </p:nvSpPr>
          <p:spPr bwMode="auto">
            <a:xfrm>
              <a:off x="3283" y="1824"/>
              <a:ext cx="1420" cy="890"/>
            </a:xfrm>
            <a:prstGeom prst="rect">
              <a:avLst/>
            </a:prstGeom>
            <a:solidFill>
              <a:srgbClr val="FFFFCC"/>
            </a:solidFill>
            <a:ln w="254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lIns="18000" tIns="18000" rIns="18000" bIns="18000">
              <a:spAutoFit/>
            </a:bodyPr>
            <a:lstStyle>
              <a:lvl1pPr defTabSz="86360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86360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863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863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863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863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863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863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863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lnSpc>
                  <a:spcPct val="90000"/>
                </a:lnSpc>
                <a:spcBef>
                  <a:spcPct val="50000"/>
                </a:spcBef>
              </a:pPr>
              <a:r>
                <a:rPr lang="ru-RU" sz="1900" b="1" u="sng">
                  <a:latin typeface="Times New Roman" pitchFamily="18" charset="0"/>
                </a:rPr>
                <a:t>3. Стратегия обороны или «отсиживания в окопах», </a:t>
              </a:r>
              <a:r>
                <a:rPr lang="ru-RU" b="1">
                  <a:latin typeface="Times New Roman" pitchFamily="18" charset="0"/>
                </a:rPr>
                <a:t>включающая сокращение расходов и специализацию</a:t>
              </a:r>
              <a:endParaRPr lang="ru-RU" sz="1900" b="1">
                <a:latin typeface="Times New Roman" pitchFamily="18" charset="0"/>
              </a:endParaRPr>
            </a:p>
          </p:txBody>
        </p:sp>
        <p:sp>
          <p:nvSpPr>
            <p:cNvPr id="12297" name="Text Box 9"/>
            <p:cNvSpPr txBox="1">
              <a:spLocks noChangeArrowheads="1"/>
            </p:cNvSpPr>
            <p:nvPr/>
          </p:nvSpPr>
          <p:spPr bwMode="auto">
            <a:xfrm>
              <a:off x="4944" y="1472"/>
              <a:ext cx="1392" cy="1225"/>
            </a:xfrm>
            <a:prstGeom prst="rect">
              <a:avLst/>
            </a:prstGeom>
            <a:solidFill>
              <a:srgbClr val="FFFFCC"/>
            </a:solidFill>
            <a:ln w="254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lIns="18000" tIns="18000" rIns="18000" bIns="18000">
              <a:spAutoFit/>
            </a:bodyPr>
            <a:lstStyle>
              <a:lvl1pPr defTabSz="86360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86360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863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863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863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863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863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863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863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lnSpc>
                  <a:spcPct val="90000"/>
                </a:lnSpc>
                <a:spcBef>
                  <a:spcPct val="50000"/>
                </a:spcBef>
              </a:pPr>
              <a:r>
                <a:rPr lang="ru-RU" sz="1900" b="1" u="sng">
                  <a:latin typeface="Times New Roman" pitchFamily="18" charset="0"/>
                </a:rPr>
                <a:t>4. Стратегия реформирования или дезинвестирования, </a:t>
              </a:r>
              <a:r>
                <a:rPr lang="ru-RU" b="1">
                  <a:latin typeface="Times New Roman" pitchFamily="18" charset="0"/>
                </a:rPr>
                <a:t>связанная с продажей или ликвидацией подразделений или всего предприятия</a:t>
              </a:r>
              <a:endParaRPr lang="ru-RU" sz="1900" b="1">
                <a:latin typeface="Times New Roman" pitchFamily="18" charset="0"/>
              </a:endParaRPr>
            </a:p>
          </p:txBody>
        </p:sp>
        <p:sp>
          <p:nvSpPr>
            <p:cNvPr id="12298" name="AutoShape 10"/>
            <p:cNvSpPr>
              <a:spLocks noChangeArrowheads="1"/>
            </p:cNvSpPr>
            <p:nvPr/>
          </p:nvSpPr>
          <p:spPr bwMode="auto">
            <a:xfrm>
              <a:off x="2352" y="1248"/>
              <a:ext cx="192" cy="284"/>
            </a:xfrm>
            <a:prstGeom prst="downArrow">
              <a:avLst>
                <a:gd name="adj1" fmla="val 50000"/>
                <a:gd name="adj2" fmla="val 62500"/>
              </a:avLst>
            </a:prstGeom>
            <a:solidFill>
              <a:srgbClr val="FFFFCC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lIns="18000" tIns="18000" rIns="18000" bIns="18000">
              <a:spAutoFit/>
            </a:bodyPr>
            <a:lstStyle/>
            <a:p>
              <a:endParaRPr lang="ru-RU"/>
            </a:p>
          </p:txBody>
        </p:sp>
        <p:sp>
          <p:nvSpPr>
            <p:cNvPr id="12299" name="AutoShape 11"/>
            <p:cNvSpPr>
              <a:spLocks noChangeArrowheads="1"/>
            </p:cNvSpPr>
            <p:nvPr/>
          </p:nvSpPr>
          <p:spPr bwMode="auto">
            <a:xfrm>
              <a:off x="3744" y="1248"/>
              <a:ext cx="192" cy="284"/>
            </a:xfrm>
            <a:prstGeom prst="downArrow">
              <a:avLst>
                <a:gd name="adj1" fmla="val 50000"/>
                <a:gd name="adj2" fmla="val 62500"/>
              </a:avLst>
            </a:prstGeom>
            <a:solidFill>
              <a:srgbClr val="FFFFCC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lIns="18000" tIns="18000" rIns="18000" bIns="18000">
              <a:spAutoFit/>
            </a:bodyPr>
            <a:lstStyle/>
            <a:p>
              <a:endParaRPr lang="ru-RU"/>
            </a:p>
          </p:txBody>
        </p:sp>
        <p:sp>
          <p:nvSpPr>
            <p:cNvPr id="12300" name="AutoShape 12"/>
            <p:cNvSpPr>
              <a:spLocks noChangeArrowheads="1"/>
            </p:cNvSpPr>
            <p:nvPr/>
          </p:nvSpPr>
          <p:spPr bwMode="auto">
            <a:xfrm>
              <a:off x="5328" y="1200"/>
              <a:ext cx="192" cy="247"/>
            </a:xfrm>
            <a:prstGeom prst="downArrow">
              <a:avLst>
                <a:gd name="adj1" fmla="val 50000"/>
                <a:gd name="adj2" fmla="val 31250"/>
              </a:avLst>
            </a:prstGeom>
            <a:solidFill>
              <a:srgbClr val="FFFFCC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lIns="18000" tIns="18000" rIns="18000" bIns="18000">
              <a:spAutoFit/>
            </a:bodyPr>
            <a:lstStyle/>
            <a:p>
              <a:endParaRPr lang="ru-RU"/>
            </a:p>
          </p:txBody>
        </p:sp>
        <p:sp>
          <p:nvSpPr>
            <p:cNvPr id="12301" name="AutoShape 13"/>
            <p:cNvSpPr>
              <a:spLocks noChangeArrowheads="1"/>
            </p:cNvSpPr>
            <p:nvPr/>
          </p:nvSpPr>
          <p:spPr bwMode="auto">
            <a:xfrm>
              <a:off x="864" y="1200"/>
              <a:ext cx="192" cy="247"/>
            </a:xfrm>
            <a:prstGeom prst="downArrow">
              <a:avLst>
                <a:gd name="adj1" fmla="val 50000"/>
                <a:gd name="adj2" fmla="val 31250"/>
              </a:avLst>
            </a:prstGeom>
            <a:solidFill>
              <a:srgbClr val="FFFFCC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lIns="18000" tIns="18000" rIns="18000" bIns="18000">
              <a:spAutoFit/>
            </a:bodyPr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30157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3583233"/>
              </p:ext>
            </p:extLst>
          </p:nvPr>
        </p:nvGraphicFramePr>
        <p:xfrm>
          <a:off x="361950" y="972457"/>
          <a:ext cx="11715750" cy="5242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578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578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59886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600" b="1" dirty="0" smtClean="0">
                          <a:solidFill>
                            <a:schemeClr val="tx1"/>
                          </a:solidFill>
                        </a:rPr>
                        <a:t>3 условия эффективности финансового планирования:</a:t>
                      </a:r>
                      <a:endParaRPr lang="ru-RU" sz="2800" b="1" dirty="0" smtClean="0">
                        <a:solidFill>
                          <a:schemeClr val="tx1"/>
                        </a:solidFill>
                        <a:latin typeface="Peterburg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600" b="1" dirty="0" smtClean="0">
                          <a:solidFill>
                            <a:schemeClr val="tx1"/>
                          </a:solidFill>
                        </a:rPr>
                        <a:t>3 принципа финансового планирования:</a:t>
                      </a:r>
                      <a:endParaRPr lang="ru-RU" sz="2800" b="1" dirty="0" smtClean="0">
                        <a:solidFill>
                          <a:schemeClr val="tx1"/>
                        </a:solidFill>
                        <a:latin typeface="Peterburg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dirty="0" smtClean="0"/>
                        <a:t>1. Прогнозирование.</a:t>
                      </a:r>
                      <a:br>
                        <a:rPr lang="ru-RU" sz="3200" dirty="0" smtClean="0"/>
                      </a:br>
                      <a:r>
                        <a:rPr lang="ru-RU" sz="3200" dirty="0" smtClean="0"/>
                        <a:t>2. Выбор оптимального финансового плана.</a:t>
                      </a:r>
                      <a:br>
                        <a:rPr lang="ru-RU" sz="3200" dirty="0" smtClean="0"/>
                      </a:br>
                      <a:r>
                        <a:rPr lang="ru-RU" sz="3200" dirty="0" smtClean="0"/>
                        <a:t>3. Наблюдение за реализацией финансового плана.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3200" dirty="0" smtClean="0"/>
                        <a:t>1. Принципы соответствия сроков.</a:t>
                      </a:r>
                    </a:p>
                    <a:p>
                      <a:pPr algn="l"/>
                      <a:r>
                        <a:rPr lang="ru-RU" sz="3200" dirty="0" smtClean="0"/>
                        <a:t>2. Принципы постоянных потребностей в оборотном капитале.</a:t>
                      </a:r>
                    </a:p>
                    <a:p>
                      <a:pPr algn="l"/>
                      <a:r>
                        <a:rPr lang="ru-RU" sz="3200" dirty="0" smtClean="0"/>
                        <a:t>3. Принципы избытка денежных средств.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086352" y="126080"/>
            <a:ext cx="852015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4000" b="1" dirty="0" smtClean="0"/>
              <a:t>Условия финансового </a:t>
            </a:r>
            <a:r>
              <a:rPr lang="ru-RU" sz="4000" b="1" dirty="0"/>
              <a:t>планирования:</a:t>
            </a:r>
            <a:endParaRPr lang="ru-RU" sz="4000" b="1" dirty="0">
              <a:latin typeface="Peterburg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5278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609600" y="1204698"/>
            <a:ext cx="11196836" cy="762000"/>
            <a:chOff x="384" y="1152"/>
            <a:chExt cx="5136" cy="480"/>
          </a:xfrm>
        </p:grpSpPr>
        <p:sp>
          <p:nvSpPr>
            <p:cNvPr id="5" name="AutoShape 4"/>
            <p:cNvSpPr>
              <a:spLocks noChangeArrowheads="1"/>
            </p:cNvSpPr>
            <p:nvPr/>
          </p:nvSpPr>
          <p:spPr bwMode="auto">
            <a:xfrm>
              <a:off x="384" y="1152"/>
              <a:ext cx="1488" cy="480"/>
            </a:xfrm>
            <a:prstGeom prst="plaque">
              <a:avLst>
                <a:gd name="adj" fmla="val 16667"/>
              </a:avLst>
            </a:prstGeom>
            <a:solidFill>
              <a:srgbClr val="FFE7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ru-RU" sz="2800" dirty="0"/>
                <a:t>Перспективное </a:t>
              </a:r>
            </a:p>
            <a:p>
              <a:pPr algn="ctr"/>
              <a:r>
                <a:rPr lang="ru-RU" sz="2800" dirty="0"/>
                <a:t>планирование</a:t>
              </a:r>
            </a:p>
          </p:txBody>
        </p:sp>
        <p:sp>
          <p:nvSpPr>
            <p:cNvPr id="6" name="AutoShape 5"/>
            <p:cNvSpPr>
              <a:spLocks noChangeArrowheads="1"/>
            </p:cNvSpPr>
            <p:nvPr/>
          </p:nvSpPr>
          <p:spPr bwMode="auto">
            <a:xfrm>
              <a:off x="2208" y="1152"/>
              <a:ext cx="1392" cy="480"/>
            </a:xfrm>
            <a:prstGeom prst="plaque">
              <a:avLst>
                <a:gd name="adj" fmla="val 16667"/>
              </a:avLst>
            </a:prstGeom>
            <a:solidFill>
              <a:srgbClr val="FFE7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ru-RU" sz="2800"/>
                <a:t>Текущее </a:t>
              </a:r>
            </a:p>
            <a:p>
              <a:pPr algn="ctr"/>
              <a:r>
                <a:rPr lang="ru-RU" sz="2800"/>
                <a:t>планирование</a:t>
              </a:r>
            </a:p>
          </p:txBody>
        </p:sp>
        <p:sp>
          <p:nvSpPr>
            <p:cNvPr id="7" name="AutoShape 6"/>
            <p:cNvSpPr>
              <a:spLocks noChangeArrowheads="1"/>
            </p:cNvSpPr>
            <p:nvPr/>
          </p:nvSpPr>
          <p:spPr bwMode="auto">
            <a:xfrm>
              <a:off x="4080" y="1152"/>
              <a:ext cx="1440" cy="480"/>
            </a:xfrm>
            <a:prstGeom prst="plaque">
              <a:avLst>
                <a:gd name="adj" fmla="val 16667"/>
              </a:avLst>
            </a:prstGeom>
            <a:solidFill>
              <a:srgbClr val="FFE7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ru-RU" sz="2800"/>
                <a:t>Оперативное</a:t>
              </a:r>
            </a:p>
            <a:p>
              <a:pPr algn="ctr"/>
              <a:r>
                <a:rPr lang="ru-RU" sz="2800"/>
                <a:t>планирование</a:t>
              </a:r>
            </a:p>
          </p:txBody>
        </p:sp>
        <p:sp>
          <p:nvSpPr>
            <p:cNvPr id="8" name="Line 7"/>
            <p:cNvSpPr>
              <a:spLocks noChangeShapeType="1"/>
            </p:cNvSpPr>
            <p:nvPr/>
          </p:nvSpPr>
          <p:spPr bwMode="auto">
            <a:xfrm>
              <a:off x="1872" y="1392"/>
              <a:ext cx="336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2000"/>
            </a:p>
          </p:txBody>
        </p:sp>
        <p:sp>
          <p:nvSpPr>
            <p:cNvPr id="9" name="Line 8"/>
            <p:cNvSpPr>
              <a:spLocks noChangeShapeType="1"/>
            </p:cNvSpPr>
            <p:nvPr/>
          </p:nvSpPr>
          <p:spPr bwMode="auto">
            <a:xfrm>
              <a:off x="3600" y="1440"/>
              <a:ext cx="48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2000"/>
            </a:p>
          </p:txBody>
        </p:sp>
      </p:grp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16114" y="2971800"/>
            <a:ext cx="3773716" cy="3505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t"/>
          <a:lstStyle/>
          <a:p>
            <a:pPr marL="342900" indent="-342900">
              <a:buFontTx/>
              <a:buAutoNum type="arabicPeriod"/>
            </a:pPr>
            <a:r>
              <a:rPr lang="ru-RU" sz="3200" dirty="0" smtClean="0"/>
              <a:t>Прогнозирование;</a:t>
            </a:r>
            <a:endParaRPr lang="ru-RU" sz="3200" dirty="0"/>
          </a:p>
          <a:p>
            <a:pPr marL="342900" indent="-342900"/>
            <a:endParaRPr lang="ru-RU" sz="3200" dirty="0" smtClean="0"/>
          </a:p>
          <a:p>
            <a:pPr marL="342900" indent="-342900"/>
            <a:endParaRPr lang="ru-RU" sz="3200" dirty="0"/>
          </a:p>
          <a:p>
            <a:pPr marL="342900" indent="-342900"/>
            <a:r>
              <a:rPr lang="ru-RU" sz="3200" dirty="0"/>
              <a:t>2. Важнейшие направления деятельности;</a:t>
            </a:r>
          </a:p>
          <a:p>
            <a:pPr marL="342900" indent="-342900"/>
            <a:r>
              <a:rPr lang="ru-RU" sz="3200" dirty="0" smtClean="0"/>
              <a:t>3</a:t>
            </a:r>
            <a:r>
              <a:rPr lang="ru-RU" sz="3200" dirty="0"/>
              <a:t>. Срок 3-5 </a:t>
            </a:r>
            <a:r>
              <a:rPr lang="ru-RU" sz="3200" dirty="0" smtClean="0"/>
              <a:t>лет.</a:t>
            </a:r>
            <a:endParaRPr lang="ru-RU" sz="3200" dirty="0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4005944" y="2971800"/>
            <a:ext cx="4238172" cy="3505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42900" indent="-342900">
              <a:buFontTx/>
              <a:buAutoNum type="arabicPeriod"/>
            </a:pPr>
            <a:r>
              <a:rPr lang="ru-RU" sz="3200" dirty="0" smtClean="0"/>
              <a:t>Технико-</a:t>
            </a:r>
            <a:r>
              <a:rPr lang="ru-RU" sz="3200" dirty="0" err="1" smtClean="0"/>
              <a:t>экономичес</a:t>
            </a:r>
            <a:r>
              <a:rPr lang="ru-RU" sz="3200" dirty="0" smtClean="0"/>
              <a:t>-кое обоснование, </a:t>
            </a:r>
            <a:r>
              <a:rPr lang="ru-RU" sz="3200" dirty="0"/>
              <a:t>бюджет</a:t>
            </a:r>
          </a:p>
          <a:p>
            <a:pPr marL="342900" indent="-342900">
              <a:buFontTx/>
              <a:buAutoNum type="arabicPeriod"/>
            </a:pPr>
            <a:r>
              <a:rPr lang="ru-RU" sz="3200" dirty="0"/>
              <a:t>Отдельные аспекты деятельности</a:t>
            </a:r>
            <a:r>
              <a:rPr lang="ru-RU" sz="3200" dirty="0" smtClean="0"/>
              <a:t>;</a:t>
            </a:r>
          </a:p>
          <a:p>
            <a:pPr marL="342900" indent="-342900">
              <a:buFontTx/>
              <a:buAutoNum type="arabicPeriod"/>
            </a:pPr>
            <a:endParaRPr lang="ru-RU" sz="3200" dirty="0"/>
          </a:p>
          <a:p>
            <a:pPr marL="342900" indent="-342900">
              <a:buFontTx/>
              <a:buAutoNum type="arabicPeriod"/>
            </a:pPr>
            <a:r>
              <a:rPr lang="ru-RU" sz="3200" dirty="0"/>
              <a:t>Срок  1 </a:t>
            </a:r>
            <a:r>
              <a:rPr lang="ru-RU" sz="3200" dirty="0" smtClean="0"/>
              <a:t>год.</a:t>
            </a:r>
            <a:endParaRPr lang="ru-RU" sz="3200" dirty="0"/>
          </a:p>
        </p:txBody>
      </p:sp>
      <p:sp>
        <p:nvSpPr>
          <p:cNvPr id="12" name="Line 11"/>
          <p:cNvSpPr>
            <a:spLocks noChangeShapeType="1"/>
          </p:cNvSpPr>
          <p:nvPr/>
        </p:nvSpPr>
        <p:spPr bwMode="auto">
          <a:xfrm>
            <a:off x="2231571" y="1966698"/>
            <a:ext cx="0" cy="100510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2800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8345717" y="2971800"/>
            <a:ext cx="3715653" cy="3505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t"/>
          <a:lstStyle/>
          <a:p>
            <a:pPr marL="342900" indent="-342900">
              <a:buFontTx/>
              <a:buAutoNum type="arabicPeriod"/>
            </a:pPr>
            <a:r>
              <a:rPr lang="ru-RU" sz="3200" dirty="0"/>
              <a:t>Бюджетирование</a:t>
            </a:r>
            <a:r>
              <a:rPr lang="ru-RU" sz="3200" dirty="0" smtClean="0"/>
              <a:t>;</a:t>
            </a:r>
          </a:p>
          <a:p>
            <a:pPr marL="342900" indent="-342900">
              <a:buFontTx/>
              <a:buAutoNum type="arabicPeriod"/>
            </a:pPr>
            <a:endParaRPr lang="ru-RU" sz="3200" dirty="0" smtClean="0"/>
          </a:p>
          <a:p>
            <a:pPr marL="342900" indent="-342900">
              <a:buFontTx/>
              <a:buAutoNum type="arabicPeriod"/>
            </a:pPr>
            <a:endParaRPr lang="ru-RU" sz="3200" dirty="0"/>
          </a:p>
          <a:p>
            <a:pPr marL="342900" indent="-342900">
              <a:buFontTx/>
              <a:buAutoNum type="arabicPeriod"/>
            </a:pPr>
            <a:r>
              <a:rPr lang="ru-RU" sz="3200" dirty="0"/>
              <a:t>Любые вопросы деятельности</a:t>
            </a:r>
            <a:r>
              <a:rPr lang="ru-RU" sz="3200" dirty="0" smtClean="0"/>
              <a:t>;</a:t>
            </a:r>
          </a:p>
          <a:p>
            <a:pPr marL="342900" indent="-342900">
              <a:buFontTx/>
              <a:buAutoNum type="arabicPeriod"/>
            </a:pPr>
            <a:endParaRPr lang="ru-RU" sz="3200" dirty="0"/>
          </a:p>
          <a:p>
            <a:pPr marL="342900" indent="-342900">
              <a:buFontTx/>
              <a:buAutoNum type="arabicPeriod"/>
            </a:pPr>
            <a:r>
              <a:rPr lang="ru-RU" sz="3200" dirty="0"/>
              <a:t>Месяц, квартал</a:t>
            </a:r>
          </a:p>
        </p:txBody>
      </p:sp>
      <p:sp>
        <p:nvSpPr>
          <p:cNvPr id="16" name="Line 11"/>
          <p:cNvSpPr>
            <a:spLocks noChangeShapeType="1"/>
          </p:cNvSpPr>
          <p:nvPr/>
        </p:nvSpPr>
        <p:spPr bwMode="auto">
          <a:xfrm>
            <a:off x="6092488" y="1966698"/>
            <a:ext cx="0" cy="100510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2800"/>
          </a:p>
        </p:txBody>
      </p:sp>
      <p:sp>
        <p:nvSpPr>
          <p:cNvPr id="17" name="Line 11"/>
          <p:cNvSpPr>
            <a:spLocks noChangeShapeType="1"/>
          </p:cNvSpPr>
          <p:nvPr/>
        </p:nvSpPr>
        <p:spPr bwMode="auto">
          <a:xfrm>
            <a:off x="10247671" y="1966698"/>
            <a:ext cx="0" cy="100510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2800"/>
          </a:p>
        </p:txBody>
      </p:sp>
      <p:sp>
        <p:nvSpPr>
          <p:cNvPr id="18" name="Rectangle 2"/>
          <p:cNvSpPr txBox="1">
            <a:spLocks noChangeArrowheads="1"/>
          </p:cNvSpPr>
          <p:nvPr/>
        </p:nvSpPr>
        <p:spPr>
          <a:xfrm>
            <a:off x="574674" y="261258"/>
            <a:ext cx="10707407" cy="121602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Система финансового планирования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443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5" grpId="0" animBg="1"/>
      <p:bldP spid="16" grpId="0" animBg="1"/>
      <p:bldP spid="17" grpId="0" animBg="1"/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формула дисконтирования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0618" y="29980"/>
            <a:ext cx="8534055" cy="196511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наращение 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693" y="4198962"/>
            <a:ext cx="9999893" cy="203835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Rectangle 4"/>
          <p:cNvSpPr txBox="1">
            <a:spLocks/>
          </p:cNvSpPr>
          <p:nvPr/>
        </p:nvSpPr>
        <p:spPr>
          <a:xfrm>
            <a:off x="9072331" y="3425371"/>
            <a:ext cx="3345651" cy="3315997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ru-RU" sz="3600" b="1" dirty="0" smtClean="0">
                <a:solidFill>
                  <a:srgbClr val="FF0000"/>
                </a:solidFill>
              </a:rPr>
              <a:t>Наращение (</a:t>
            </a:r>
            <a:r>
              <a:rPr lang="ru-RU" sz="3600" b="1" dirty="0" err="1" smtClean="0">
                <a:solidFill>
                  <a:srgbClr val="FF0000"/>
                </a:solidFill>
              </a:rPr>
              <a:t>компаундинг</a:t>
            </a:r>
            <a:r>
              <a:rPr lang="ru-RU" sz="3600" b="1" dirty="0" smtClean="0">
                <a:solidFill>
                  <a:srgbClr val="FF0000"/>
                </a:solidFill>
              </a:rPr>
              <a:t>)</a:t>
            </a:r>
            <a:r>
              <a:rPr lang="ru-RU" sz="3600" dirty="0" smtClean="0"/>
              <a:t>– </a:t>
            </a:r>
            <a:r>
              <a:rPr lang="ru-RU" sz="3600" dirty="0"/>
              <a:t>это определение </a:t>
            </a:r>
            <a:r>
              <a:rPr lang="ru-RU" sz="3600" b="1" u="sng" dirty="0" smtClean="0"/>
              <a:t>будущей</a:t>
            </a:r>
            <a:r>
              <a:rPr lang="ru-RU" sz="3600" dirty="0" smtClean="0"/>
              <a:t> стоимости текущих денежных </a:t>
            </a:r>
            <a:r>
              <a:rPr lang="ru-RU" sz="3600" dirty="0"/>
              <a:t>потоков.</a:t>
            </a:r>
            <a:endParaRPr lang="ru-RU" sz="2000" dirty="0"/>
          </a:p>
          <a:p>
            <a:pPr>
              <a:buFont typeface="Arial" charset="0"/>
              <a:buNone/>
            </a:pP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11" name="Rectangle 4"/>
          <p:cNvSpPr txBox="1">
            <a:spLocks/>
          </p:cNvSpPr>
          <p:nvPr/>
        </p:nvSpPr>
        <p:spPr>
          <a:xfrm>
            <a:off x="1" y="208950"/>
            <a:ext cx="3887755" cy="2139930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charset="0"/>
              <a:buNone/>
            </a:pPr>
            <a:r>
              <a:rPr lang="ru-RU" sz="5100" b="1" dirty="0" smtClean="0">
                <a:solidFill>
                  <a:srgbClr val="FF0000"/>
                </a:solidFill>
              </a:rPr>
              <a:t>Дисконтирование</a:t>
            </a:r>
            <a:r>
              <a:rPr lang="ru-RU" sz="5100" dirty="0" smtClean="0">
                <a:solidFill>
                  <a:srgbClr val="FF0000"/>
                </a:solidFill>
              </a:rPr>
              <a:t> </a:t>
            </a:r>
            <a:r>
              <a:rPr lang="ru-RU" sz="5100" dirty="0" smtClean="0"/>
              <a:t>– </a:t>
            </a:r>
            <a:r>
              <a:rPr lang="ru-RU" sz="5100" dirty="0"/>
              <a:t>это определение </a:t>
            </a:r>
            <a:r>
              <a:rPr lang="ru-RU" sz="5100" b="1" u="sng" dirty="0" smtClean="0"/>
              <a:t>текущей</a:t>
            </a:r>
            <a:r>
              <a:rPr lang="ru-RU" sz="5100" dirty="0" smtClean="0"/>
              <a:t> </a:t>
            </a:r>
            <a:r>
              <a:rPr lang="ru-RU" sz="5100" dirty="0"/>
              <a:t>стоимости будущих денежных потоков.</a:t>
            </a:r>
            <a:endParaRPr lang="ru-RU" sz="3600" dirty="0"/>
          </a:p>
        </p:txBody>
      </p:sp>
      <p:pic>
        <p:nvPicPr>
          <p:cNvPr id="13" name="Picture 2" descr="D:\Время деньги 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584" y="2138239"/>
            <a:ext cx="6447437" cy="2293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1396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46743" y="104056"/>
            <a:ext cx="1213575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/>
              <a:t>Основные этапы финансового планирования</a:t>
            </a: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2520536" y="741075"/>
            <a:ext cx="9179859" cy="73959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5000" dirty="0" smtClean="0">
                <a:latin typeface="Bookman Old Style" charset="0"/>
                <a:ea typeface="Bookman Old Style" charset="0"/>
                <a:cs typeface="Bookman Old Style" charset="0"/>
              </a:rPr>
              <a:t> </a:t>
            </a:r>
            <a:endParaRPr lang="en-US" sz="5000" dirty="0">
              <a:latin typeface="Bookman Old Style" charset="0"/>
              <a:ea typeface="Bookman Old Style" charset="0"/>
              <a:cs typeface="Bookman Old Style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3323763" y="771651"/>
            <a:ext cx="7217146" cy="502513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</a:ln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400" b="1" dirty="0" smtClean="0"/>
              <a:t>Финансовые цели </a:t>
            </a:r>
            <a:r>
              <a:rPr lang="ru-RU" sz="2400" b="1" dirty="0"/>
              <a:t>корпораций</a:t>
            </a:r>
            <a:endParaRPr lang="ru-RU" sz="2400" b="1" dirty="0" smtClean="0"/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2207934" y="4415934"/>
            <a:ext cx="792583" cy="1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4"/>
          <p:cNvSpPr>
            <a:spLocks noChangeArrowheads="1"/>
          </p:cNvSpPr>
          <p:nvPr/>
        </p:nvSpPr>
        <p:spPr bwMode="auto">
          <a:xfrm>
            <a:off x="563907" y="932328"/>
            <a:ext cx="1610930" cy="120466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Этапы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установления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цели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ectangle 2"/>
          <p:cNvSpPr txBox="1">
            <a:spLocks noChangeArrowheads="1"/>
          </p:cNvSpPr>
          <p:nvPr/>
        </p:nvSpPr>
        <p:spPr>
          <a:xfrm>
            <a:off x="3323763" y="1309811"/>
            <a:ext cx="3608573" cy="607206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</a:ln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000" b="1" dirty="0" smtClean="0"/>
              <a:t>Предметные</a:t>
            </a:r>
          </a:p>
          <a:p>
            <a:pPr>
              <a:defRPr/>
            </a:pPr>
            <a:r>
              <a:rPr lang="ru-RU" sz="2000" b="1" dirty="0" smtClean="0"/>
              <a:t>(общие)</a:t>
            </a:r>
          </a:p>
        </p:txBody>
      </p:sp>
      <p:sp>
        <p:nvSpPr>
          <p:cNvPr id="21" name="Rectangle 2"/>
          <p:cNvSpPr txBox="1">
            <a:spLocks noChangeArrowheads="1"/>
          </p:cNvSpPr>
          <p:nvPr/>
        </p:nvSpPr>
        <p:spPr>
          <a:xfrm>
            <a:off x="6932336" y="1309811"/>
            <a:ext cx="3608573" cy="607206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</a:ln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000" b="1" dirty="0" smtClean="0"/>
              <a:t>Формальные</a:t>
            </a:r>
          </a:p>
          <a:p>
            <a:pPr>
              <a:defRPr/>
            </a:pPr>
            <a:r>
              <a:rPr lang="ru-RU" sz="2000" b="1" dirty="0" smtClean="0"/>
              <a:t>(количественные)</a:t>
            </a:r>
          </a:p>
        </p:txBody>
      </p:sp>
      <p:sp>
        <p:nvSpPr>
          <p:cNvPr id="22" name="Rectangle 2"/>
          <p:cNvSpPr txBox="1">
            <a:spLocks noChangeArrowheads="1"/>
          </p:cNvSpPr>
          <p:nvPr/>
        </p:nvSpPr>
        <p:spPr>
          <a:xfrm>
            <a:off x="3323763" y="2161814"/>
            <a:ext cx="7217146" cy="607206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</a:ln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400" b="1" dirty="0" smtClean="0"/>
              <a:t>Анализ  узких  мест</a:t>
            </a:r>
          </a:p>
        </p:txBody>
      </p:sp>
      <p:sp>
        <p:nvSpPr>
          <p:cNvPr id="23" name="Rectangle 2"/>
          <p:cNvSpPr txBox="1">
            <a:spLocks noChangeArrowheads="1"/>
          </p:cNvSpPr>
          <p:nvPr/>
        </p:nvSpPr>
        <p:spPr>
          <a:xfrm>
            <a:off x="1688249" y="3132238"/>
            <a:ext cx="2477344" cy="607206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</a:ln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000" b="1" dirty="0" smtClean="0"/>
              <a:t>Бюджет предприятия</a:t>
            </a:r>
          </a:p>
        </p:txBody>
      </p:sp>
      <p:sp>
        <p:nvSpPr>
          <p:cNvPr id="24" name="Rectangle 2"/>
          <p:cNvSpPr txBox="1">
            <a:spLocks noChangeArrowheads="1"/>
          </p:cNvSpPr>
          <p:nvPr/>
        </p:nvSpPr>
        <p:spPr>
          <a:xfrm>
            <a:off x="5052687" y="3132238"/>
            <a:ext cx="2994642" cy="607206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</a:ln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000" b="1" dirty="0" smtClean="0"/>
              <a:t>Финансовое планирование</a:t>
            </a:r>
          </a:p>
        </p:txBody>
      </p:sp>
      <p:sp>
        <p:nvSpPr>
          <p:cNvPr id="25" name="Rectangle 2"/>
          <p:cNvSpPr txBox="1">
            <a:spLocks noChangeArrowheads="1"/>
          </p:cNvSpPr>
          <p:nvPr/>
        </p:nvSpPr>
        <p:spPr>
          <a:xfrm>
            <a:off x="9289136" y="3132382"/>
            <a:ext cx="2203338" cy="607206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</a:ln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000" b="1" dirty="0" smtClean="0"/>
              <a:t>Плановый баланс</a:t>
            </a:r>
          </a:p>
        </p:txBody>
      </p:sp>
      <p:sp>
        <p:nvSpPr>
          <p:cNvPr id="27" name="Rectangle 2"/>
          <p:cNvSpPr txBox="1">
            <a:spLocks noChangeArrowheads="1"/>
          </p:cNvSpPr>
          <p:nvPr/>
        </p:nvSpPr>
        <p:spPr>
          <a:xfrm>
            <a:off x="2988483" y="4093517"/>
            <a:ext cx="3200770" cy="607206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</a:ln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000" b="1" dirty="0"/>
              <a:t>Анализ </a:t>
            </a:r>
            <a:r>
              <a:rPr lang="ru-RU" sz="2000" b="1" dirty="0" smtClean="0"/>
              <a:t> покрытия издержек</a:t>
            </a:r>
          </a:p>
        </p:txBody>
      </p:sp>
      <p:sp>
        <p:nvSpPr>
          <p:cNvPr id="28" name="Rectangle 2"/>
          <p:cNvSpPr txBox="1">
            <a:spLocks noChangeArrowheads="1"/>
          </p:cNvSpPr>
          <p:nvPr/>
        </p:nvSpPr>
        <p:spPr>
          <a:xfrm>
            <a:off x="8279552" y="4118228"/>
            <a:ext cx="3608573" cy="607206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</a:ln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000" b="1" dirty="0"/>
              <a:t>Анализ  покрытия </a:t>
            </a:r>
            <a:r>
              <a:rPr lang="ru-RU" sz="2000" b="1" dirty="0" smtClean="0"/>
              <a:t>ресурсов</a:t>
            </a:r>
          </a:p>
        </p:txBody>
      </p:sp>
      <p:sp>
        <p:nvSpPr>
          <p:cNvPr id="30" name="Rectangle 2"/>
          <p:cNvSpPr txBox="1">
            <a:spLocks noChangeArrowheads="1"/>
          </p:cNvSpPr>
          <p:nvPr/>
        </p:nvSpPr>
        <p:spPr>
          <a:xfrm>
            <a:off x="2055028" y="5196994"/>
            <a:ext cx="2542062" cy="607206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</a:ln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000" b="1" dirty="0" smtClean="0"/>
              <a:t>Рентабельность</a:t>
            </a:r>
          </a:p>
        </p:txBody>
      </p:sp>
      <p:sp>
        <p:nvSpPr>
          <p:cNvPr id="31" name="Rectangle 2"/>
          <p:cNvSpPr txBox="1">
            <a:spLocks noChangeArrowheads="1"/>
          </p:cNvSpPr>
          <p:nvPr/>
        </p:nvSpPr>
        <p:spPr>
          <a:xfrm>
            <a:off x="5517141" y="5196994"/>
            <a:ext cx="2689842" cy="607206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</a:ln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000" b="1" dirty="0" smtClean="0"/>
              <a:t>Ликвидность</a:t>
            </a:r>
          </a:p>
        </p:txBody>
      </p:sp>
      <p:sp>
        <p:nvSpPr>
          <p:cNvPr id="32" name="Rectangle 2"/>
          <p:cNvSpPr txBox="1">
            <a:spLocks noChangeArrowheads="1"/>
          </p:cNvSpPr>
          <p:nvPr/>
        </p:nvSpPr>
        <p:spPr>
          <a:xfrm>
            <a:off x="8838220" y="5196994"/>
            <a:ext cx="3151503" cy="607206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</a:ln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000" b="1" dirty="0" smtClean="0"/>
              <a:t>Экономическая эффективность</a:t>
            </a:r>
          </a:p>
        </p:txBody>
      </p:sp>
      <p:sp>
        <p:nvSpPr>
          <p:cNvPr id="33" name="Rectangle 2"/>
          <p:cNvSpPr txBox="1">
            <a:spLocks noChangeArrowheads="1"/>
          </p:cNvSpPr>
          <p:nvPr/>
        </p:nvSpPr>
        <p:spPr>
          <a:xfrm>
            <a:off x="2988483" y="6167564"/>
            <a:ext cx="7217146" cy="607206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</a:ln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400" b="1" dirty="0" smtClean="0"/>
              <a:t>Отчет и контроль за ходом выполнения планов</a:t>
            </a:r>
          </a:p>
        </p:txBody>
      </p:sp>
      <p:cxnSp>
        <p:nvCxnSpPr>
          <p:cNvPr id="34" name="Прямая со стрелкой 33"/>
          <p:cNvCxnSpPr>
            <a:endCxn id="22" idx="0"/>
          </p:cNvCxnSpPr>
          <p:nvPr/>
        </p:nvCxnSpPr>
        <p:spPr>
          <a:xfrm>
            <a:off x="6932336" y="1917201"/>
            <a:ext cx="0" cy="244613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>
            <a:stCxn id="22" idx="2"/>
          </p:cNvCxnSpPr>
          <p:nvPr/>
        </p:nvCxnSpPr>
        <p:spPr>
          <a:xfrm>
            <a:off x="6932336" y="2769020"/>
            <a:ext cx="2295" cy="36336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flipH="1">
            <a:off x="2988483" y="2887345"/>
            <a:ext cx="721714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>
          <a:xfrm>
            <a:off x="10205629" y="2889198"/>
            <a:ext cx="0" cy="244613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/>
          <p:nvPr/>
        </p:nvCxnSpPr>
        <p:spPr>
          <a:xfrm>
            <a:off x="2988483" y="2889198"/>
            <a:ext cx="0" cy="244613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>
            <a:endCxn id="31" idx="0"/>
          </p:cNvCxnSpPr>
          <p:nvPr/>
        </p:nvCxnSpPr>
        <p:spPr>
          <a:xfrm>
            <a:off x="6857471" y="3754866"/>
            <a:ext cx="4591" cy="144212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/>
          <p:nvPr/>
        </p:nvCxnSpPr>
        <p:spPr>
          <a:xfrm>
            <a:off x="2203343" y="3750053"/>
            <a:ext cx="4591" cy="144212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 стрелкой 58"/>
          <p:cNvCxnSpPr/>
          <p:nvPr/>
        </p:nvCxnSpPr>
        <p:spPr>
          <a:xfrm>
            <a:off x="6189253" y="4488950"/>
            <a:ext cx="2090299" cy="0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 стрелкой 62"/>
          <p:cNvCxnSpPr/>
          <p:nvPr/>
        </p:nvCxnSpPr>
        <p:spPr>
          <a:xfrm>
            <a:off x="4200798" y="3374118"/>
            <a:ext cx="792583" cy="1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 стрелкой 63"/>
          <p:cNvCxnSpPr/>
          <p:nvPr/>
        </p:nvCxnSpPr>
        <p:spPr>
          <a:xfrm>
            <a:off x="8047329" y="3374118"/>
            <a:ext cx="1241807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 стрелкой 67"/>
          <p:cNvCxnSpPr/>
          <p:nvPr/>
        </p:nvCxnSpPr>
        <p:spPr>
          <a:xfrm>
            <a:off x="8246236" y="5504914"/>
            <a:ext cx="592979" cy="0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 стрелкой 69"/>
          <p:cNvCxnSpPr>
            <a:stCxn id="30" idx="3"/>
            <a:endCxn id="31" idx="1"/>
          </p:cNvCxnSpPr>
          <p:nvPr/>
        </p:nvCxnSpPr>
        <p:spPr>
          <a:xfrm>
            <a:off x="4597090" y="5500597"/>
            <a:ext cx="920051" cy="0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 стрелкой 72"/>
          <p:cNvCxnSpPr/>
          <p:nvPr/>
        </p:nvCxnSpPr>
        <p:spPr>
          <a:xfrm>
            <a:off x="3702907" y="5804202"/>
            <a:ext cx="2295" cy="36336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 стрелкой 73"/>
          <p:cNvCxnSpPr/>
          <p:nvPr/>
        </p:nvCxnSpPr>
        <p:spPr>
          <a:xfrm>
            <a:off x="6887898" y="5804202"/>
            <a:ext cx="2295" cy="36336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 стрелкой 74"/>
          <p:cNvCxnSpPr/>
          <p:nvPr/>
        </p:nvCxnSpPr>
        <p:spPr>
          <a:xfrm>
            <a:off x="10107382" y="5804202"/>
            <a:ext cx="2295" cy="36336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ectangle 4"/>
          <p:cNvSpPr>
            <a:spLocks noChangeArrowheads="1"/>
          </p:cNvSpPr>
          <p:nvPr/>
        </p:nvSpPr>
        <p:spPr bwMode="auto">
          <a:xfrm>
            <a:off x="566046" y="2769020"/>
            <a:ext cx="1074057" cy="120466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Этап</a:t>
            </a:r>
          </a:p>
          <a:p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плани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рования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" name="Rectangle 4"/>
          <p:cNvSpPr>
            <a:spLocks noChangeArrowheads="1"/>
          </p:cNvSpPr>
          <p:nvPr/>
        </p:nvSpPr>
        <p:spPr bwMode="auto">
          <a:xfrm>
            <a:off x="571084" y="5570104"/>
            <a:ext cx="1301251" cy="120466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Этапы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контроля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9447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 animBg="1"/>
      <p:bldP spid="17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7" grpId="0" animBg="1"/>
      <p:bldP spid="28" grpId="0" animBg="1"/>
      <p:bldP spid="30" grpId="0" animBg="1"/>
      <p:bldP spid="31" grpId="0" animBg="1"/>
      <p:bldP spid="32" grpId="0" animBg="1"/>
      <p:bldP spid="33" grpId="0" animBg="1"/>
      <p:bldP spid="76" grpId="0" animBg="1"/>
      <p:bldP spid="7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Методы ФП_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514" y="286656"/>
            <a:ext cx="10130972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25465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239350" y="188640"/>
            <a:ext cx="12001333" cy="65973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dirty="0" smtClean="0"/>
              <a:t>Методы </a:t>
            </a:r>
            <a:r>
              <a:rPr lang="ru-RU" dirty="0"/>
              <a:t>планирования </a:t>
            </a:r>
            <a:r>
              <a:rPr lang="ru-RU" dirty="0" smtClean="0"/>
              <a:t>– это </a:t>
            </a:r>
            <a:r>
              <a:rPr lang="ru-RU" dirty="0"/>
              <a:t>конкретные способы и приемы плановых </a:t>
            </a:r>
            <a:r>
              <a:rPr lang="ru-RU" dirty="0" smtClean="0"/>
              <a:t>расчетов:</a:t>
            </a:r>
            <a:endParaRPr lang="ru-RU" dirty="0"/>
          </a:p>
          <a:p>
            <a:pPr marL="742950" indent="-742950" algn="l">
              <a:buFont typeface="+mj-lt"/>
              <a:buAutoNum type="arabicPeriod"/>
            </a:pPr>
            <a:r>
              <a:rPr lang="ru-RU" dirty="0" smtClean="0"/>
              <a:t>расчетно-аналитический</a:t>
            </a:r>
            <a:r>
              <a:rPr lang="ru-RU" dirty="0"/>
              <a:t>;</a:t>
            </a:r>
          </a:p>
          <a:p>
            <a:pPr marL="742950" indent="-742950" algn="l">
              <a:buFont typeface="+mj-lt"/>
              <a:buAutoNum type="arabicPeriod"/>
            </a:pPr>
            <a:r>
              <a:rPr lang="ru-RU" dirty="0" smtClean="0"/>
              <a:t>нормативный</a:t>
            </a:r>
            <a:r>
              <a:rPr lang="ru-RU" dirty="0"/>
              <a:t>;</a:t>
            </a:r>
          </a:p>
          <a:p>
            <a:pPr marL="742950" indent="-742950" algn="l">
              <a:buFont typeface="+mj-lt"/>
              <a:buAutoNum type="arabicPeriod"/>
            </a:pPr>
            <a:r>
              <a:rPr lang="ru-RU" dirty="0" smtClean="0"/>
              <a:t>балансовый</a:t>
            </a:r>
            <a:r>
              <a:rPr lang="ru-RU" dirty="0"/>
              <a:t>;</a:t>
            </a:r>
          </a:p>
          <a:p>
            <a:pPr marL="742950" indent="-742950" algn="l">
              <a:buFont typeface="+mj-lt"/>
              <a:buAutoNum type="arabicPeriod"/>
            </a:pPr>
            <a:r>
              <a:rPr lang="ru-RU" dirty="0" smtClean="0"/>
              <a:t>оптимизации </a:t>
            </a:r>
            <a:r>
              <a:rPr lang="ru-RU" dirty="0"/>
              <a:t>плановых решений;</a:t>
            </a:r>
          </a:p>
          <a:p>
            <a:pPr marL="742950" indent="-742950" algn="l">
              <a:buFont typeface="+mj-lt"/>
              <a:buAutoNum type="arabicPeriod"/>
            </a:pPr>
            <a:r>
              <a:rPr lang="ru-RU" dirty="0" smtClean="0"/>
              <a:t>экономико-математическое </a:t>
            </a:r>
            <a:r>
              <a:rPr lang="ru-RU" dirty="0"/>
              <a:t>моделирование.</a:t>
            </a:r>
          </a:p>
        </p:txBody>
      </p:sp>
    </p:spTree>
    <p:extLst>
      <p:ext uri="{BB962C8B-B14F-4D97-AF65-F5344CB8AC3E}">
        <p14:creationId xmlns:p14="http://schemas.microsoft.com/office/powerpoint/2010/main" val="867064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96011" y="566057"/>
            <a:ext cx="11952651" cy="24819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b="1" dirty="0" smtClean="0"/>
              <a:t>Оперативное</a:t>
            </a:r>
            <a:r>
              <a:rPr lang="ru-RU" dirty="0" smtClean="0"/>
              <a:t> финансовое управление включает </a:t>
            </a:r>
            <a:r>
              <a:rPr lang="ru-RU" u="sng" dirty="0" smtClean="0"/>
              <a:t>анализ, планирование, контроль </a:t>
            </a:r>
            <a:r>
              <a:rPr lang="ru-RU" dirty="0" smtClean="0"/>
              <a:t>исполнения </a:t>
            </a:r>
            <a:r>
              <a:rPr lang="ru-RU" u="sng" dirty="0" smtClean="0"/>
              <a:t>плановых показателей</a:t>
            </a:r>
            <a:r>
              <a:rPr lang="ru-RU" dirty="0" smtClean="0"/>
              <a:t>, посредством </a:t>
            </a:r>
            <a:r>
              <a:rPr lang="ru-RU" b="1" dirty="0" smtClean="0">
                <a:solidFill>
                  <a:srgbClr val="FF0000"/>
                </a:solidFill>
              </a:rPr>
              <a:t>бюджетирования</a:t>
            </a:r>
            <a:r>
              <a:rPr lang="ru-RU" dirty="0" smtClean="0"/>
              <a:t>.</a:t>
            </a: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72008" y="3251200"/>
            <a:ext cx="11510392" cy="32366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dirty="0"/>
              <a:t>В основе бюджетирования лежит подготовка </a:t>
            </a:r>
            <a:r>
              <a:rPr lang="ru-RU" b="1" dirty="0">
                <a:solidFill>
                  <a:srgbClr val="FF0000"/>
                </a:solidFill>
              </a:rPr>
              <a:t>главного бюджета (</a:t>
            </a:r>
            <a:r>
              <a:rPr lang="ru-RU" b="1" dirty="0" err="1">
                <a:solidFill>
                  <a:srgbClr val="FF0000"/>
                </a:solidFill>
              </a:rPr>
              <a:t>cashbudget</a:t>
            </a:r>
            <a:r>
              <a:rPr lang="ru-RU" b="1" dirty="0">
                <a:solidFill>
                  <a:srgbClr val="FF0000"/>
                </a:solidFill>
              </a:rPr>
              <a:t>) </a:t>
            </a:r>
            <a:r>
              <a:rPr lang="ru-RU" dirty="0"/>
              <a:t>или </a:t>
            </a:r>
            <a:r>
              <a:rPr lang="ru-RU" b="1" dirty="0">
                <a:solidFill>
                  <a:srgbClr val="FF0000"/>
                </a:solidFill>
              </a:rPr>
              <a:t>мастер – бюджета</a:t>
            </a:r>
            <a:r>
              <a:rPr lang="ru-RU" dirty="0"/>
              <a:t>, определяющего на год объём производства, использования материальных, трудовых и финансовых ресурсов. </a:t>
            </a:r>
          </a:p>
        </p:txBody>
      </p:sp>
    </p:spTree>
    <p:extLst>
      <p:ext uri="{BB962C8B-B14F-4D97-AF65-F5344CB8AC3E}">
        <p14:creationId xmlns:p14="http://schemas.microsoft.com/office/powerpoint/2010/main" val="3897611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96011" y="116632"/>
            <a:ext cx="11952651" cy="6840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b="1" dirty="0" smtClean="0"/>
              <a:t>Бюджетирование</a:t>
            </a:r>
            <a:r>
              <a:rPr lang="ru-RU" dirty="0"/>
              <a:t>:</a:t>
            </a:r>
            <a:endParaRPr lang="ru-RU" dirty="0" smtClean="0"/>
          </a:p>
          <a:p>
            <a:pPr algn="l"/>
            <a:r>
              <a:rPr lang="ru-RU" b="1" dirty="0" smtClean="0"/>
              <a:t>1. Назначение </a:t>
            </a:r>
            <a:r>
              <a:rPr lang="ru-RU" dirty="0" smtClean="0"/>
              <a:t>– </a:t>
            </a:r>
            <a:r>
              <a:rPr lang="ru-RU" dirty="0"/>
              <a:t>повысить финансовую </a:t>
            </a:r>
            <a:r>
              <a:rPr lang="ru-RU" u="sng" dirty="0"/>
              <a:t>обоснованность</a:t>
            </a:r>
            <a:r>
              <a:rPr lang="ru-RU" dirty="0"/>
              <a:t> управленческих решений.</a:t>
            </a:r>
            <a:endParaRPr lang="ru-RU" dirty="0" smtClean="0"/>
          </a:p>
          <a:p>
            <a:pPr algn="l"/>
            <a:endParaRPr lang="ru-RU" sz="2600" dirty="0" smtClean="0"/>
          </a:p>
          <a:p>
            <a:pPr algn="l"/>
            <a:r>
              <a:rPr lang="ru-RU" b="1" dirty="0" smtClean="0"/>
              <a:t>2. Цели</a:t>
            </a:r>
            <a:r>
              <a:rPr lang="ru-RU" dirty="0" smtClean="0"/>
              <a:t> процесса бюджетирования: </a:t>
            </a:r>
          </a:p>
          <a:p>
            <a:pPr marL="571500" indent="-571500" algn="l">
              <a:buFont typeface="Arial" pitchFamily="34" charset="0"/>
              <a:buChar char="•"/>
            </a:pPr>
            <a:r>
              <a:rPr lang="ru-RU" dirty="0" smtClean="0"/>
              <a:t>улучшение условий планирования результатов производства, </a:t>
            </a:r>
          </a:p>
          <a:p>
            <a:pPr marL="571500" indent="-571500" algn="l">
              <a:buFont typeface="Arial" pitchFamily="34" charset="0"/>
              <a:buChar char="•"/>
            </a:pPr>
            <a:r>
              <a:rPr lang="ru-RU" dirty="0" smtClean="0"/>
              <a:t>улучшение координации и коммуникаций ресурсов, </a:t>
            </a:r>
          </a:p>
          <a:p>
            <a:pPr marL="571500" indent="-571500" algn="l">
              <a:buFont typeface="Arial" pitchFamily="34" charset="0"/>
              <a:buChar char="•"/>
            </a:pPr>
            <a:r>
              <a:rPr lang="ru-RU" dirty="0" smtClean="0"/>
              <a:t>создания базы для оценки достигнутых результатов,</a:t>
            </a:r>
          </a:p>
          <a:p>
            <a:pPr marL="571500" indent="-571500" algn="l">
              <a:buFont typeface="Arial" pitchFamily="34" charset="0"/>
              <a:buChar char="•"/>
            </a:pPr>
            <a:r>
              <a:rPr lang="ru-RU" dirty="0" smtClean="0"/>
              <a:t>формализация процесса планирования.</a:t>
            </a:r>
          </a:p>
          <a:p>
            <a:pPr algn="l"/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4254885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5"/>
          <p:cNvSpPr txBox="1">
            <a:spLocks/>
          </p:cNvSpPr>
          <p:nvPr/>
        </p:nvSpPr>
        <p:spPr>
          <a:xfrm>
            <a:off x="582704" y="1606456"/>
            <a:ext cx="11609291" cy="453884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/>
            <a:endParaRPr lang="ru-RU" sz="3200" dirty="0" smtClean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96011" y="57150"/>
            <a:ext cx="12048661" cy="6724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b="1" dirty="0" smtClean="0"/>
              <a:t>План лекции:</a:t>
            </a:r>
          </a:p>
          <a:p>
            <a:pPr algn="l"/>
            <a:endParaRPr lang="ru-RU" sz="1400" dirty="0"/>
          </a:p>
          <a:p>
            <a:pPr marL="742950" indent="-742950" algn="l">
              <a:buFont typeface="+mj-lt"/>
              <a:buAutoNum type="arabicPeriod"/>
            </a:pPr>
            <a:r>
              <a:rPr lang="ru-RU" dirty="0"/>
              <a:t>Базовые </a:t>
            </a:r>
            <a:r>
              <a:rPr lang="ru-RU" dirty="0" smtClean="0"/>
              <a:t>понятия финансового плана и бюджета.</a:t>
            </a:r>
            <a:endParaRPr lang="ru-RU" dirty="0"/>
          </a:p>
          <a:p>
            <a:pPr marL="742950" indent="-742950" algn="l">
              <a:buFont typeface="+mj-lt"/>
              <a:buAutoNum type="arabicPeriod"/>
            </a:pPr>
            <a:r>
              <a:rPr lang="ru-RU" dirty="0" smtClean="0"/>
              <a:t>Формирование </a:t>
            </a:r>
            <a:r>
              <a:rPr lang="ru-RU" dirty="0"/>
              <a:t>сводного бюджета предприятия</a:t>
            </a:r>
          </a:p>
          <a:p>
            <a:pPr marL="742950" indent="-742950" algn="l">
              <a:buFont typeface="+mj-lt"/>
              <a:buAutoNum type="arabicPeriod"/>
            </a:pPr>
            <a:r>
              <a:rPr lang="ru-RU" dirty="0"/>
              <a:t>Анализ и контроль исполнения бюджетов</a:t>
            </a:r>
          </a:p>
          <a:p>
            <a:pPr algn="l"/>
            <a:endParaRPr lang="ru-RU" b="1" dirty="0" smtClean="0"/>
          </a:p>
          <a:p>
            <a:pPr algn="l"/>
            <a:r>
              <a:rPr lang="ru-RU" b="1" dirty="0" smtClean="0"/>
              <a:t>Цель </a:t>
            </a:r>
            <a:r>
              <a:rPr lang="ru-RU" b="1" dirty="0"/>
              <a:t>лекции: </a:t>
            </a:r>
          </a:p>
          <a:p>
            <a:pPr algn="l"/>
            <a:r>
              <a:rPr lang="ru-RU" dirty="0" smtClean="0"/>
              <a:t>описание состава финансовых планов компании и процесса бюджетирования.</a:t>
            </a:r>
          </a:p>
          <a:p>
            <a:pPr algn="l"/>
            <a:endParaRPr lang="ru-RU" b="1" dirty="0" smtClean="0"/>
          </a:p>
          <a:p>
            <a:pPr algn="l"/>
            <a:r>
              <a:rPr lang="ru-RU" b="1" dirty="0" smtClean="0"/>
              <a:t>Результаты</a:t>
            </a:r>
            <a:r>
              <a:rPr lang="ru-RU" b="1" dirty="0"/>
              <a:t>: </a:t>
            </a:r>
          </a:p>
          <a:p>
            <a:pPr marL="571500" indent="-571500" algn="l">
              <a:buFont typeface="Arial" pitchFamily="34" charset="0"/>
              <a:buChar char="•"/>
            </a:pPr>
            <a:r>
              <a:rPr lang="ru-RU" dirty="0" smtClean="0"/>
              <a:t>умение формировать основные финансовые планы.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183518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allAtOnce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239349" y="116632"/>
            <a:ext cx="11952651" cy="6840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b="1" dirty="0" smtClean="0"/>
              <a:t>Бюджетирование</a:t>
            </a:r>
            <a:r>
              <a:rPr lang="ru-RU" dirty="0" smtClean="0"/>
              <a:t>:</a:t>
            </a:r>
          </a:p>
          <a:p>
            <a:pPr marL="571500" indent="-571500" algn="l">
              <a:buFont typeface="Arial" pitchFamily="34" charset="0"/>
              <a:buChar char="•"/>
            </a:pPr>
            <a:r>
              <a:rPr lang="ru-RU" b="1" u="sng" dirty="0" smtClean="0"/>
              <a:t>На небольших предприятиях </a:t>
            </a:r>
            <a:r>
              <a:rPr lang="ru-RU" dirty="0" smtClean="0"/>
              <a:t>– может обеспечивать планирование отдельных операций и анализ результатов деятельности. </a:t>
            </a:r>
          </a:p>
          <a:p>
            <a:pPr marL="571500" indent="-571500" algn="l">
              <a:buFont typeface="Arial" pitchFamily="34" charset="0"/>
              <a:buChar char="•"/>
            </a:pPr>
            <a:r>
              <a:rPr lang="ru-RU" b="1" u="sng" dirty="0" smtClean="0"/>
              <a:t>На средних предприятиях </a:t>
            </a:r>
            <a:r>
              <a:rPr lang="ru-RU" dirty="0" smtClean="0"/>
              <a:t>– используется как инструмент управления стоимостью предприятия, т.е. включает все элементы управления.</a:t>
            </a:r>
          </a:p>
        </p:txBody>
      </p:sp>
    </p:spTree>
    <p:extLst>
      <p:ext uri="{BB962C8B-B14F-4D97-AF65-F5344CB8AC3E}">
        <p14:creationId xmlns:p14="http://schemas.microsoft.com/office/powerpoint/2010/main" val="2031777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Rot="1" noChangeArrowheads="1"/>
          </p:cNvSpPr>
          <p:nvPr/>
        </p:nvSpPr>
        <p:spPr>
          <a:xfrm>
            <a:off x="301624" y="228600"/>
            <a:ext cx="11203537" cy="762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Структура бюджета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Rectangle 3"/>
          <p:cNvSpPr>
            <a:spLocks noChangeArrowheads="1"/>
          </p:cNvSpPr>
          <p:nvPr/>
        </p:nvSpPr>
        <p:spPr bwMode="auto">
          <a:xfrm>
            <a:off x="1780791" y="1072272"/>
            <a:ext cx="8907951" cy="53602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Основной (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генеральный, главный)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бюджет</a:t>
            </a:r>
          </a:p>
        </p:txBody>
      </p:sp>
      <p:sp>
        <p:nvSpPr>
          <p:cNvPr id="36" name="Text Box 10"/>
          <p:cNvSpPr txBox="1">
            <a:spLocks noChangeArrowheads="1"/>
          </p:cNvSpPr>
          <p:nvPr/>
        </p:nvSpPr>
        <p:spPr bwMode="auto">
          <a:xfrm>
            <a:off x="2505883" y="2305894"/>
            <a:ext cx="692841" cy="40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1.</a:t>
            </a:r>
          </a:p>
        </p:txBody>
      </p:sp>
      <p:sp>
        <p:nvSpPr>
          <p:cNvPr id="37" name="Text Box 11"/>
          <p:cNvSpPr txBox="1">
            <a:spLocks noChangeArrowheads="1"/>
          </p:cNvSpPr>
          <p:nvPr/>
        </p:nvSpPr>
        <p:spPr bwMode="auto">
          <a:xfrm>
            <a:off x="2505883" y="3109935"/>
            <a:ext cx="692841" cy="40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2.</a:t>
            </a:r>
          </a:p>
        </p:txBody>
      </p:sp>
      <p:sp>
        <p:nvSpPr>
          <p:cNvPr id="38" name="Text Box 18"/>
          <p:cNvSpPr txBox="1">
            <a:spLocks noChangeArrowheads="1"/>
          </p:cNvSpPr>
          <p:nvPr/>
        </p:nvSpPr>
        <p:spPr bwMode="auto">
          <a:xfrm>
            <a:off x="2508822" y="4501242"/>
            <a:ext cx="699700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>
                <a:latin typeface="Times New Roman" pitchFamily="18" charset="0"/>
                <a:cs typeface="Times New Roman" pitchFamily="18" charset="0"/>
              </a:rPr>
              <a:t>3.</a:t>
            </a:r>
          </a:p>
        </p:txBody>
      </p:sp>
      <p:sp>
        <p:nvSpPr>
          <p:cNvPr id="39" name="Line 25"/>
          <p:cNvSpPr>
            <a:spLocks noChangeShapeType="1"/>
          </p:cNvSpPr>
          <p:nvPr/>
        </p:nvSpPr>
        <p:spPr bwMode="auto">
          <a:xfrm>
            <a:off x="1999445" y="2139042"/>
            <a:ext cx="0" cy="297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Line 26"/>
          <p:cNvSpPr>
            <a:spLocks noChangeShapeType="1"/>
          </p:cNvSpPr>
          <p:nvPr/>
        </p:nvSpPr>
        <p:spPr bwMode="auto">
          <a:xfrm>
            <a:off x="1999445" y="5110842"/>
            <a:ext cx="59974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Line 27"/>
          <p:cNvSpPr>
            <a:spLocks noChangeShapeType="1"/>
          </p:cNvSpPr>
          <p:nvPr/>
        </p:nvSpPr>
        <p:spPr bwMode="auto">
          <a:xfrm>
            <a:off x="1999445" y="2139042"/>
            <a:ext cx="59974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Rectangle 4"/>
          <p:cNvSpPr>
            <a:spLocks noChangeArrowheads="1"/>
          </p:cNvSpPr>
          <p:nvPr/>
        </p:nvSpPr>
        <p:spPr bwMode="auto">
          <a:xfrm>
            <a:off x="2830632" y="2128345"/>
            <a:ext cx="2220802" cy="60303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бюджет</a:t>
            </a:r>
          </a:p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продаж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Rectangle 5"/>
          <p:cNvSpPr>
            <a:spLocks noChangeArrowheads="1"/>
          </p:cNvSpPr>
          <p:nvPr/>
        </p:nvSpPr>
        <p:spPr bwMode="auto">
          <a:xfrm>
            <a:off x="6096881" y="2128345"/>
            <a:ext cx="4552953" cy="60303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бюджет</a:t>
            </a:r>
          </a:p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коммерческих расходов</a:t>
            </a:r>
          </a:p>
        </p:txBody>
      </p:sp>
      <p:sp>
        <p:nvSpPr>
          <p:cNvPr id="44" name="Line 6"/>
          <p:cNvSpPr>
            <a:spLocks noChangeShapeType="1"/>
          </p:cNvSpPr>
          <p:nvPr/>
        </p:nvSpPr>
        <p:spPr bwMode="auto">
          <a:xfrm>
            <a:off x="5051434" y="2463362"/>
            <a:ext cx="104544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Rectangle 7"/>
          <p:cNvSpPr>
            <a:spLocks noChangeArrowheads="1"/>
          </p:cNvSpPr>
          <p:nvPr/>
        </p:nvSpPr>
        <p:spPr bwMode="auto">
          <a:xfrm>
            <a:off x="2830632" y="2932386"/>
            <a:ext cx="2474431" cy="89756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бюджет</a:t>
            </a:r>
          </a:p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производства</a:t>
            </a:r>
          </a:p>
        </p:txBody>
      </p:sp>
      <p:sp>
        <p:nvSpPr>
          <p:cNvPr id="46" name="Rectangle 8"/>
          <p:cNvSpPr>
            <a:spLocks noChangeArrowheads="1"/>
          </p:cNvSpPr>
          <p:nvPr/>
        </p:nvSpPr>
        <p:spPr bwMode="auto">
          <a:xfrm>
            <a:off x="5898926" y="2865384"/>
            <a:ext cx="5839657" cy="1139058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/>
            <a:r>
              <a:rPr lang="ru-RU" dirty="0">
                <a:latin typeface="Times New Roman" pitchFamily="18" charset="0"/>
                <a:cs typeface="Times New Roman" pitchFamily="18" charset="0"/>
              </a:rPr>
              <a:t>2.1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бюджет производственных запасов</a:t>
            </a:r>
          </a:p>
          <a:p>
            <a:pPr algn="l"/>
            <a:r>
              <a:rPr lang="ru-RU" dirty="0">
                <a:latin typeface="Times New Roman" pitchFamily="18" charset="0"/>
                <a:cs typeface="Times New Roman" pitchFamily="18" charset="0"/>
              </a:rPr>
              <a:t>2.2 бюджет прямых затрат на производство</a:t>
            </a:r>
          </a:p>
          <a:p>
            <a:pPr algn="l"/>
            <a:r>
              <a:rPr lang="ru-RU" dirty="0">
                <a:latin typeface="Times New Roman" pitchFamily="18" charset="0"/>
                <a:cs typeface="Times New Roman" pitchFamily="18" charset="0"/>
              </a:rPr>
              <a:t>2.3 бюджет прямых затрат на оплату труда</a:t>
            </a:r>
          </a:p>
          <a:p>
            <a:pPr algn="l"/>
            <a:r>
              <a:rPr lang="ru-RU" dirty="0">
                <a:latin typeface="Times New Roman" pitchFamily="18" charset="0"/>
                <a:cs typeface="Times New Roman" pitchFamily="18" charset="0"/>
              </a:rPr>
              <a:t>2.4 бюджет движения готовой продукции…</a:t>
            </a:r>
          </a:p>
        </p:txBody>
      </p:sp>
      <p:sp>
        <p:nvSpPr>
          <p:cNvPr id="47" name="Line 9"/>
          <p:cNvSpPr>
            <a:spLocks noChangeShapeType="1"/>
          </p:cNvSpPr>
          <p:nvPr/>
        </p:nvSpPr>
        <p:spPr bwMode="auto">
          <a:xfrm>
            <a:off x="5305063" y="3267403"/>
            <a:ext cx="593863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Rectangle 12"/>
          <p:cNvSpPr>
            <a:spLocks noChangeArrowheads="1"/>
          </p:cNvSpPr>
          <p:nvPr/>
        </p:nvSpPr>
        <p:spPr bwMode="auto">
          <a:xfrm>
            <a:off x="2830632" y="4339459"/>
            <a:ext cx="2474431" cy="60303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бюджеты </a:t>
            </a:r>
          </a:p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цехов</a:t>
            </a:r>
          </a:p>
        </p:txBody>
      </p:sp>
      <p:sp>
        <p:nvSpPr>
          <p:cNvPr id="49" name="Rectangle 13"/>
          <p:cNvSpPr>
            <a:spLocks noChangeArrowheads="1"/>
          </p:cNvSpPr>
          <p:nvPr/>
        </p:nvSpPr>
        <p:spPr bwMode="auto">
          <a:xfrm>
            <a:off x="5799949" y="4138448"/>
            <a:ext cx="2806417" cy="100505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бюджет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общепроизводственных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расходов</a:t>
            </a:r>
          </a:p>
        </p:txBody>
      </p:sp>
      <p:sp>
        <p:nvSpPr>
          <p:cNvPr id="50" name="Rectangle 14"/>
          <p:cNvSpPr>
            <a:spLocks noChangeArrowheads="1"/>
          </p:cNvSpPr>
          <p:nvPr/>
        </p:nvSpPr>
        <p:spPr bwMode="auto">
          <a:xfrm>
            <a:off x="9202291" y="4138448"/>
            <a:ext cx="2474431" cy="93804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бюджет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управленческих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расходов</a:t>
            </a:r>
          </a:p>
        </p:txBody>
      </p:sp>
      <p:sp>
        <p:nvSpPr>
          <p:cNvPr id="51" name="Line 15"/>
          <p:cNvSpPr>
            <a:spLocks noChangeShapeType="1"/>
          </p:cNvSpPr>
          <p:nvPr/>
        </p:nvSpPr>
        <p:spPr bwMode="auto">
          <a:xfrm>
            <a:off x="5305063" y="4607472"/>
            <a:ext cx="494886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Line 16"/>
          <p:cNvSpPr>
            <a:spLocks noChangeShapeType="1"/>
          </p:cNvSpPr>
          <p:nvPr/>
        </p:nvSpPr>
        <p:spPr bwMode="auto">
          <a:xfrm>
            <a:off x="8707405" y="4607472"/>
            <a:ext cx="494886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Rectangle 19"/>
          <p:cNvSpPr>
            <a:spLocks noChangeArrowheads="1"/>
          </p:cNvSpPr>
          <p:nvPr/>
        </p:nvSpPr>
        <p:spPr bwMode="auto">
          <a:xfrm>
            <a:off x="2842391" y="5339448"/>
            <a:ext cx="2398973" cy="914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бюджет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доходов 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расходов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Rectangle 20"/>
          <p:cNvSpPr>
            <a:spLocks noChangeArrowheads="1"/>
          </p:cNvSpPr>
          <p:nvPr/>
        </p:nvSpPr>
        <p:spPr bwMode="auto">
          <a:xfrm>
            <a:off x="5741150" y="5339448"/>
            <a:ext cx="2865440" cy="914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бюджет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движения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денежных средств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Rectangle 21"/>
          <p:cNvSpPr>
            <a:spLocks noChangeArrowheads="1"/>
          </p:cNvSpPr>
          <p:nvPr/>
        </p:nvSpPr>
        <p:spPr bwMode="auto">
          <a:xfrm>
            <a:off x="9206334" y="5339448"/>
            <a:ext cx="2498930" cy="914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расчетный</a:t>
            </a:r>
          </a:p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баланс</a:t>
            </a:r>
          </a:p>
        </p:txBody>
      </p:sp>
      <p:sp>
        <p:nvSpPr>
          <p:cNvPr id="56" name="Line 22"/>
          <p:cNvSpPr>
            <a:spLocks noChangeShapeType="1"/>
          </p:cNvSpPr>
          <p:nvPr/>
        </p:nvSpPr>
        <p:spPr bwMode="auto">
          <a:xfrm>
            <a:off x="5241364" y="5796648"/>
            <a:ext cx="499786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Line 23"/>
          <p:cNvSpPr>
            <a:spLocks noChangeShapeType="1"/>
          </p:cNvSpPr>
          <p:nvPr/>
        </p:nvSpPr>
        <p:spPr bwMode="auto">
          <a:xfrm>
            <a:off x="8606590" y="5796648"/>
            <a:ext cx="599743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 Box 24"/>
          <p:cNvSpPr txBox="1">
            <a:spLocks noChangeArrowheads="1"/>
          </p:cNvSpPr>
          <p:nvPr/>
        </p:nvSpPr>
        <p:spPr bwMode="auto">
          <a:xfrm>
            <a:off x="2508822" y="5611590"/>
            <a:ext cx="699700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>
                <a:latin typeface="Times New Roman" pitchFamily="18" charset="0"/>
                <a:cs typeface="Times New Roman" pitchFamily="18" charset="0"/>
              </a:rPr>
              <a:t>4.</a:t>
            </a:r>
          </a:p>
        </p:txBody>
      </p:sp>
      <p:sp>
        <p:nvSpPr>
          <p:cNvPr id="59" name="Line 28"/>
          <p:cNvSpPr>
            <a:spLocks noChangeShapeType="1"/>
          </p:cNvSpPr>
          <p:nvPr/>
        </p:nvSpPr>
        <p:spPr bwMode="auto">
          <a:xfrm>
            <a:off x="1999445" y="5230590"/>
            <a:ext cx="0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Line 29"/>
          <p:cNvSpPr>
            <a:spLocks noChangeShapeType="1"/>
          </p:cNvSpPr>
          <p:nvPr/>
        </p:nvSpPr>
        <p:spPr bwMode="auto">
          <a:xfrm>
            <a:off x="1999445" y="5230590"/>
            <a:ext cx="59974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Line 30"/>
          <p:cNvSpPr>
            <a:spLocks noChangeShapeType="1"/>
          </p:cNvSpPr>
          <p:nvPr/>
        </p:nvSpPr>
        <p:spPr bwMode="auto">
          <a:xfrm>
            <a:off x="1999445" y="6297390"/>
            <a:ext cx="59974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Rectangle 4"/>
          <p:cNvSpPr>
            <a:spLocks noChangeArrowheads="1"/>
          </p:cNvSpPr>
          <p:nvPr/>
        </p:nvSpPr>
        <p:spPr bwMode="auto">
          <a:xfrm>
            <a:off x="333822" y="2262352"/>
            <a:ext cx="1549511" cy="120466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Операцион-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ные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бюджеты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Rectangle 4"/>
          <p:cNvSpPr>
            <a:spLocks noChangeArrowheads="1"/>
          </p:cNvSpPr>
          <p:nvPr/>
        </p:nvSpPr>
        <p:spPr bwMode="auto">
          <a:xfrm>
            <a:off x="333822" y="5143500"/>
            <a:ext cx="1549511" cy="154758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Основные 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(финансовые) 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бюджеты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771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5" grpId="0" animBg="1"/>
      <p:bldP spid="36" grpId="0"/>
      <p:bldP spid="37" grpId="0"/>
      <p:bldP spid="38" grpId="0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/>
      <p:bldP spid="59" grpId="0" animBg="1"/>
      <p:bldP spid="60" grpId="0" animBg="1"/>
      <p:bldP spid="61" grpId="0" animBg="1"/>
      <p:bldP spid="62" grpId="0" animBg="1"/>
      <p:bldP spid="6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Воронка продаж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19" y="1138428"/>
            <a:ext cx="6139095" cy="3424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Модель прогноза продаж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4743" y="1138427"/>
            <a:ext cx="5965371" cy="4981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5069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02383" y="126080"/>
            <a:ext cx="98880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4000" b="1" dirty="0"/>
              <a:t>Процесс формирования главного бюджета </a:t>
            </a:r>
            <a:endParaRPr lang="ru-RU" sz="4000" b="1" dirty="0">
              <a:latin typeface="Peterburg" pitchFamily="2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2111796" y="1197420"/>
            <a:ext cx="8229600" cy="536416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ru-RU" dirty="0" smtClean="0"/>
          </a:p>
          <a:p>
            <a:endParaRPr lang="ru-RU" dirty="0" smtClean="0"/>
          </a:p>
        </p:txBody>
      </p:sp>
      <p:sp>
        <p:nvSpPr>
          <p:cNvPr id="6" name="Oval 4"/>
          <p:cNvSpPr>
            <a:spLocks noChangeArrowheads="1"/>
          </p:cNvSpPr>
          <p:nvPr/>
        </p:nvSpPr>
        <p:spPr bwMode="auto">
          <a:xfrm>
            <a:off x="2187996" y="1128480"/>
            <a:ext cx="335280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dirty="0"/>
              <a:t>Установление целей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2721396" y="1814280"/>
            <a:ext cx="25908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dirty="0"/>
              <a:t>Стратегический бюджет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721396" y="2423880"/>
            <a:ext cx="25908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dirty="0"/>
              <a:t>Оперативный бюджет</a:t>
            </a: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2721396" y="3102420"/>
            <a:ext cx="25146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dirty="0"/>
              <a:t>Бюджет продаж</a:t>
            </a: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4321596" y="3635820"/>
            <a:ext cx="24384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dirty="0"/>
              <a:t>Бюджет производства</a:t>
            </a: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3102396" y="4321620"/>
            <a:ext cx="1524000" cy="990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600" dirty="0"/>
              <a:t>Бюджет</a:t>
            </a:r>
          </a:p>
          <a:p>
            <a:pPr algn="ctr"/>
            <a:r>
              <a:rPr lang="ru-RU" sz="1600" dirty="0"/>
              <a:t>прямых</a:t>
            </a:r>
          </a:p>
          <a:p>
            <a:pPr algn="ctr"/>
            <a:r>
              <a:rPr lang="ru-RU" sz="1600" dirty="0"/>
              <a:t>материальных</a:t>
            </a:r>
          </a:p>
          <a:p>
            <a:pPr algn="ctr"/>
            <a:r>
              <a:rPr lang="ru-RU" sz="1600" dirty="0"/>
              <a:t>затрат</a:t>
            </a: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4778796" y="4321620"/>
            <a:ext cx="1143000" cy="990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600" dirty="0"/>
              <a:t>Бюджет </a:t>
            </a:r>
          </a:p>
          <a:p>
            <a:pPr algn="ctr"/>
            <a:r>
              <a:rPr lang="ru-RU" sz="1600" dirty="0"/>
              <a:t>прямых</a:t>
            </a:r>
          </a:p>
          <a:p>
            <a:pPr algn="ctr"/>
            <a:r>
              <a:rPr lang="ru-RU" sz="1600" dirty="0"/>
              <a:t>трудовых </a:t>
            </a:r>
          </a:p>
          <a:p>
            <a:pPr algn="ctr"/>
            <a:r>
              <a:rPr lang="ru-RU" sz="1600" dirty="0"/>
              <a:t>затрат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6074196" y="4321620"/>
            <a:ext cx="1219200" cy="990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dirty="0"/>
              <a:t>Бюджет</a:t>
            </a:r>
          </a:p>
          <a:p>
            <a:pPr algn="ctr"/>
            <a:r>
              <a:rPr lang="ru-RU" dirty="0"/>
              <a:t>ОПР</a:t>
            </a: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3026196" y="5464620"/>
            <a:ext cx="42672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dirty="0"/>
              <a:t>Бюджет производственных затрат</a:t>
            </a: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2264196" y="5998020"/>
            <a:ext cx="22860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dirty="0"/>
              <a:t>Расчетный баланс</a:t>
            </a: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4778796" y="5998020"/>
            <a:ext cx="35814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600" dirty="0"/>
              <a:t>Бюджет финансовых результатов</a:t>
            </a: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auto">
          <a:xfrm>
            <a:off x="8512596" y="5921820"/>
            <a:ext cx="19050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600" dirty="0"/>
              <a:t>Бюджет движения</a:t>
            </a:r>
          </a:p>
          <a:p>
            <a:pPr algn="ctr"/>
            <a:r>
              <a:rPr lang="ru-RU" sz="1600" dirty="0"/>
              <a:t>денежных средств</a:t>
            </a: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6074196" y="1814280"/>
            <a:ext cx="35814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dirty="0"/>
              <a:t>Бюджет капитальных вложений</a:t>
            </a:r>
          </a:p>
          <a:p>
            <a:pPr algn="ctr"/>
            <a:r>
              <a:rPr lang="ru-RU" dirty="0"/>
              <a:t>Кредитный бюджет</a:t>
            </a: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6074196" y="3102420"/>
            <a:ext cx="35814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dirty="0"/>
              <a:t>Бюджет коммерческих расходов</a:t>
            </a: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8207796" y="4397820"/>
            <a:ext cx="1828800" cy="838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dirty="0"/>
              <a:t>Бюджет</a:t>
            </a:r>
          </a:p>
          <a:p>
            <a:pPr algn="ctr"/>
            <a:r>
              <a:rPr lang="ru-RU" dirty="0"/>
              <a:t>управленческих</a:t>
            </a:r>
          </a:p>
          <a:p>
            <a:pPr algn="ctr"/>
            <a:r>
              <a:rPr lang="ru-RU" dirty="0"/>
              <a:t>расходов</a:t>
            </a: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2187996" y="3635820"/>
            <a:ext cx="19812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600" dirty="0"/>
              <a:t>Бюджет запасов ГП</a:t>
            </a:r>
          </a:p>
        </p:txBody>
      </p:sp>
      <p:sp>
        <p:nvSpPr>
          <p:cNvPr id="22" name="Line 21"/>
          <p:cNvSpPr>
            <a:spLocks noChangeShapeType="1"/>
          </p:cNvSpPr>
          <p:nvPr/>
        </p:nvSpPr>
        <p:spPr bwMode="auto">
          <a:xfrm>
            <a:off x="2340396" y="1433280"/>
            <a:ext cx="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23" name="Line 22"/>
          <p:cNvSpPr>
            <a:spLocks noChangeShapeType="1"/>
          </p:cNvSpPr>
          <p:nvPr/>
        </p:nvSpPr>
        <p:spPr bwMode="auto">
          <a:xfrm>
            <a:off x="2340396" y="196668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24" name="Line 23"/>
          <p:cNvSpPr>
            <a:spLocks noChangeShapeType="1"/>
          </p:cNvSpPr>
          <p:nvPr/>
        </p:nvSpPr>
        <p:spPr bwMode="auto">
          <a:xfrm>
            <a:off x="2340396" y="265248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25" name="Line 24"/>
          <p:cNvSpPr>
            <a:spLocks noChangeShapeType="1"/>
          </p:cNvSpPr>
          <p:nvPr/>
        </p:nvSpPr>
        <p:spPr bwMode="auto">
          <a:xfrm>
            <a:off x="5312196" y="204288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26" name="Line 25"/>
          <p:cNvSpPr>
            <a:spLocks noChangeShapeType="1"/>
          </p:cNvSpPr>
          <p:nvPr/>
        </p:nvSpPr>
        <p:spPr bwMode="auto">
          <a:xfrm>
            <a:off x="5312196" y="257628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27" name="Line 26"/>
          <p:cNvSpPr>
            <a:spLocks noChangeShapeType="1"/>
          </p:cNvSpPr>
          <p:nvPr/>
        </p:nvSpPr>
        <p:spPr bwMode="auto">
          <a:xfrm>
            <a:off x="5235996" y="333102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28" name="Line 27"/>
          <p:cNvSpPr>
            <a:spLocks noChangeShapeType="1"/>
          </p:cNvSpPr>
          <p:nvPr/>
        </p:nvSpPr>
        <p:spPr bwMode="auto">
          <a:xfrm>
            <a:off x="3407196" y="348342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29" name="Line 28"/>
          <p:cNvSpPr>
            <a:spLocks noChangeShapeType="1"/>
          </p:cNvSpPr>
          <p:nvPr/>
        </p:nvSpPr>
        <p:spPr bwMode="auto">
          <a:xfrm>
            <a:off x="4854996" y="348342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30" name="Line 31"/>
          <p:cNvSpPr>
            <a:spLocks noChangeShapeType="1"/>
          </p:cNvSpPr>
          <p:nvPr/>
        </p:nvSpPr>
        <p:spPr bwMode="auto">
          <a:xfrm>
            <a:off x="2492796" y="4093020"/>
            <a:ext cx="0" cy="1905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31" name="Line 33"/>
          <p:cNvSpPr>
            <a:spLocks noChangeShapeType="1"/>
          </p:cNvSpPr>
          <p:nvPr/>
        </p:nvSpPr>
        <p:spPr bwMode="auto">
          <a:xfrm>
            <a:off x="4473996" y="409302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32" name="Line 34"/>
          <p:cNvSpPr>
            <a:spLocks noChangeShapeType="1"/>
          </p:cNvSpPr>
          <p:nvPr/>
        </p:nvSpPr>
        <p:spPr bwMode="auto">
          <a:xfrm>
            <a:off x="5388396" y="409302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33" name="Line 35"/>
          <p:cNvSpPr>
            <a:spLocks noChangeShapeType="1"/>
          </p:cNvSpPr>
          <p:nvPr/>
        </p:nvSpPr>
        <p:spPr bwMode="auto">
          <a:xfrm>
            <a:off x="6531396" y="409302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34" name="Line 36"/>
          <p:cNvSpPr>
            <a:spLocks noChangeShapeType="1"/>
          </p:cNvSpPr>
          <p:nvPr/>
        </p:nvSpPr>
        <p:spPr bwMode="auto">
          <a:xfrm>
            <a:off x="3864396" y="531222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35" name="Line 37"/>
          <p:cNvSpPr>
            <a:spLocks noChangeShapeType="1"/>
          </p:cNvSpPr>
          <p:nvPr/>
        </p:nvSpPr>
        <p:spPr bwMode="auto">
          <a:xfrm>
            <a:off x="5235996" y="531222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36" name="Line 38"/>
          <p:cNvSpPr>
            <a:spLocks noChangeShapeType="1"/>
          </p:cNvSpPr>
          <p:nvPr/>
        </p:nvSpPr>
        <p:spPr bwMode="auto">
          <a:xfrm>
            <a:off x="6759996" y="531222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37" name="Line 39"/>
          <p:cNvSpPr>
            <a:spLocks noChangeShapeType="1"/>
          </p:cNvSpPr>
          <p:nvPr/>
        </p:nvSpPr>
        <p:spPr bwMode="auto">
          <a:xfrm>
            <a:off x="4016796" y="584562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38" name="Line 40"/>
          <p:cNvSpPr>
            <a:spLocks noChangeShapeType="1"/>
          </p:cNvSpPr>
          <p:nvPr/>
        </p:nvSpPr>
        <p:spPr bwMode="auto">
          <a:xfrm>
            <a:off x="6226596" y="584562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39" name="Line 41"/>
          <p:cNvSpPr>
            <a:spLocks noChangeShapeType="1"/>
          </p:cNvSpPr>
          <p:nvPr/>
        </p:nvSpPr>
        <p:spPr bwMode="auto">
          <a:xfrm>
            <a:off x="7826796" y="3483420"/>
            <a:ext cx="0" cy="2514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40" name="Line 43"/>
          <p:cNvSpPr>
            <a:spLocks noChangeShapeType="1"/>
          </p:cNvSpPr>
          <p:nvPr/>
        </p:nvSpPr>
        <p:spPr bwMode="auto">
          <a:xfrm>
            <a:off x="7293396" y="5617020"/>
            <a:ext cx="1981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41" name="Line 44"/>
          <p:cNvSpPr>
            <a:spLocks noChangeShapeType="1"/>
          </p:cNvSpPr>
          <p:nvPr/>
        </p:nvSpPr>
        <p:spPr bwMode="auto">
          <a:xfrm>
            <a:off x="9274596" y="561702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42" name="Line 45"/>
          <p:cNvSpPr>
            <a:spLocks noChangeShapeType="1"/>
          </p:cNvSpPr>
          <p:nvPr/>
        </p:nvSpPr>
        <p:spPr bwMode="auto">
          <a:xfrm>
            <a:off x="8283996" y="5236020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43" name="Line 46"/>
          <p:cNvSpPr>
            <a:spLocks noChangeShapeType="1"/>
          </p:cNvSpPr>
          <p:nvPr/>
        </p:nvSpPr>
        <p:spPr bwMode="auto">
          <a:xfrm>
            <a:off x="9655596" y="523602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44" name="Line 47"/>
          <p:cNvSpPr>
            <a:spLocks noChangeShapeType="1"/>
          </p:cNvSpPr>
          <p:nvPr/>
        </p:nvSpPr>
        <p:spPr bwMode="auto">
          <a:xfrm>
            <a:off x="3940596" y="2804880"/>
            <a:ext cx="0" cy="29754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45" name="Line 50"/>
          <p:cNvSpPr>
            <a:spLocks noChangeShapeType="1"/>
          </p:cNvSpPr>
          <p:nvPr/>
        </p:nvSpPr>
        <p:spPr bwMode="auto">
          <a:xfrm>
            <a:off x="4169196" y="386442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8082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8862173"/>
              </p:ext>
            </p:extLst>
          </p:nvPr>
        </p:nvGraphicFramePr>
        <p:xfrm>
          <a:off x="431371" y="595456"/>
          <a:ext cx="11329258" cy="60045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6640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652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9104"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</a:rPr>
                        <a:t>Доходы</a:t>
                      </a:r>
                      <a:endParaRPr lang="ru-RU" sz="1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552" marR="59552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</a:rPr>
                        <a:t>Расходы</a:t>
                      </a:r>
                      <a:endParaRPr lang="ru-RU" sz="1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552" marR="59552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06858"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>
                          <a:effectLst/>
                        </a:rPr>
                        <a:t>1. Собственные средства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1.1 Остаток денежных средств на счетах в банках и кассе на начало расчётного периода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1.2 Выручка от реализации по всем видам деятельности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1.3 Выручка от прочей реализации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1.4 Операционные доходы за вычетом расходов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1.5 Внереализационные доходы за вычетом расходов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1.6 Прочие собственные средства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2. Заёмные средства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2.1 Долгосрочные кредиты банков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2.2 Бюджетные кредиты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2.3 Облигационные займы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2.4 Кредиты поставщиков (прирост+)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2.5 Краткосрочные кредиты банков (прирост+)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2.6 Прочие заёмные средства (иностранные кредиты и займы)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 smtClean="0">
                          <a:effectLst/>
                        </a:rPr>
                        <a:t>3</a:t>
                      </a:r>
                      <a:r>
                        <a:rPr lang="ru-RU" sz="1400" dirty="0">
                          <a:effectLst/>
                        </a:rPr>
                        <a:t>. Привлечённые средства с фондового рынка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3.1 Эмиссия собственных акций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 smtClean="0">
                          <a:effectLst/>
                        </a:rPr>
                        <a:t>4</a:t>
                      </a:r>
                      <a:r>
                        <a:rPr lang="ru-RU" sz="1400" dirty="0">
                          <a:effectLst/>
                        </a:rPr>
                        <a:t>. Прочие доходы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endParaRPr lang="ru-RU" sz="1400" dirty="0" smtClean="0">
                        <a:effectLst/>
                      </a:endParaRPr>
                    </a:p>
                    <a:p>
                      <a:pPr algn="just"/>
                      <a:r>
                        <a:rPr lang="ru-RU" sz="1400" dirty="0" smtClean="0">
                          <a:effectLst/>
                        </a:rPr>
                        <a:t>Итого </a:t>
                      </a:r>
                      <a:r>
                        <a:rPr lang="ru-RU" sz="1400" dirty="0">
                          <a:effectLst/>
                        </a:rPr>
                        <a:t>доходов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5. Превышение кредиторской задолженности над дебиторской на конец расчётного периода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 smtClean="0">
                          <a:effectLst/>
                        </a:rPr>
                        <a:t>Всего </a:t>
                      </a:r>
                      <a:r>
                        <a:rPr lang="ru-RU" sz="1400" dirty="0">
                          <a:effectLst/>
                        </a:rPr>
                        <a:t>доходов и поступлений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552" marR="59552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>
                          <a:effectLst/>
                        </a:rPr>
                        <a:t>1. Текущие расходы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1.1 Производство продукции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1.2 Транспортные расходы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1.3 Подготовительные расходы по производству продукции 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1.4 Сбытовые расходы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1.5 Прочие расходы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endParaRPr lang="ru-RU" sz="1400" dirty="0" smtClean="0">
                        <a:effectLst/>
                      </a:endParaRPr>
                    </a:p>
                    <a:p>
                      <a:pPr algn="just"/>
                      <a:r>
                        <a:rPr lang="ru-RU" sz="1400" dirty="0" smtClean="0">
                          <a:effectLst/>
                        </a:rPr>
                        <a:t>2</a:t>
                      </a:r>
                      <a:r>
                        <a:rPr lang="ru-RU" sz="1400" dirty="0">
                          <a:effectLst/>
                        </a:rPr>
                        <a:t>. Платежи в бюджет (по видам)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2.1 В республиканский бюджет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2.2 Местные бюджеты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3. Взносы в государственные внебюджетные фонды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4. Погашение задолженности кредиторам (бюджету, банкам, поставщикам, персоналу по оплате труда)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5. Отчисления в собственные денежные фонды (потребления, накопления, резервные)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6. Пополнение оборотных средств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7. Прочие расходы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 smtClean="0">
                        <a:effectLst/>
                      </a:endParaRPr>
                    </a:p>
                    <a:p>
                      <a:pPr algn="just"/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Итого расходов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8. Превышение дебиторской задолженности над кредиторской на конец расчётного периода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Всего расходов и отчислений средств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Дефицит бюджета (если расходы больше доходов)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552" marR="59552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431371" y="-27384"/>
            <a:ext cx="117619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Формат сводного бюджета доходов и расходов предприятия</a:t>
            </a:r>
            <a:r>
              <a:rPr lang="ru-RU" b="1" dirty="0" smtClean="0"/>
              <a:t>. </a:t>
            </a:r>
          </a:p>
          <a:p>
            <a:r>
              <a:rPr lang="ru-RU" b="1" dirty="0" smtClean="0"/>
              <a:t>Консолидированный </a:t>
            </a:r>
            <a:r>
              <a:rPr lang="ru-RU" b="1" dirty="0"/>
              <a:t>бюджет доходов и расходов предприятия</a:t>
            </a:r>
          </a:p>
        </p:txBody>
      </p:sp>
    </p:spTree>
    <p:extLst>
      <p:ext uri="{BB962C8B-B14F-4D97-AF65-F5344CB8AC3E}">
        <p14:creationId xmlns:p14="http://schemas.microsoft.com/office/powerpoint/2010/main" val="135323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C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0799" y="471972"/>
            <a:ext cx="9202057" cy="5957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0925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:\Класс.ЦО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3" t="6272" b="30721"/>
          <a:stretch/>
        </p:blipFill>
        <p:spPr bwMode="auto">
          <a:xfrm>
            <a:off x="1117600" y="1015991"/>
            <a:ext cx="9956800" cy="569685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09851" y="233630"/>
            <a:ext cx="1141609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/>
              <a:t>Классификация центров финансовой ответственности</a:t>
            </a:r>
            <a:endParaRPr lang="ru-RU" sz="4000" dirty="0"/>
          </a:p>
        </p:txBody>
      </p:sp>
      <p:sp>
        <p:nvSpPr>
          <p:cNvPr id="4" name="Right Triangle 13"/>
          <p:cNvSpPr/>
          <p:nvPr/>
        </p:nvSpPr>
        <p:spPr>
          <a:xfrm rot="10800000">
            <a:off x="11282086" y="-2"/>
            <a:ext cx="909914" cy="909914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2232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2948685"/>
              </p:ext>
            </p:extLst>
          </p:nvPr>
        </p:nvGraphicFramePr>
        <p:xfrm>
          <a:off x="685800" y="1352550"/>
          <a:ext cx="11353800" cy="502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081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445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23460">
                <a:tc>
                  <a:txBody>
                    <a:bodyPr/>
                    <a:lstStyle/>
                    <a:p>
                      <a:r>
                        <a:rPr lang="ru-RU" sz="3600" b="0" dirty="0" smtClean="0">
                          <a:solidFill>
                            <a:schemeClr val="tx1"/>
                          </a:solidFill>
                        </a:rPr>
                        <a:t>ЦФО (центры финансовой ответствен-ности) </a:t>
                      </a:r>
                      <a:endParaRPr lang="ru-RU" sz="3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71500" indent="-571500" algn="l">
                        <a:buFont typeface="Arial" pitchFamily="34" charset="0"/>
                        <a:buChar char="•"/>
                      </a:pPr>
                      <a:r>
                        <a:rPr lang="ru-RU" sz="3600" b="0" dirty="0" smtClean="0">
                          <a:solidFill>
                            <a:schemeClr val="tx1"/>
                          </a:solidFill>
                        </a:rPr>
                        <a:t>отдел снабжения (центр </a:t>
                      </a:r>
                      <a:r>
                        <a:rPr lang="ru-RU" sz="3600" b="0" dirty="0" smtClean="0">
                          <a:solidFill>
                            <a:srgbClr val="FF0000"/>
                          </a:solidFill>
                        </a:rPr>
                        <a:t>затрат</a:t>
                      </a:r>
                      <a:r>
                        <a:rPr lang="ru-RU" sz="3600" b="0" dirty="0" smtClean="0">
                          <a:solidFill>
                            <a:schemeClr val="tx1"/>
                          </a:solidFill>
                        </a:rPr>
                        <a:t>), </a:t>
                      </a:r>
                    </a:p>
                    <a:p>
                      <a:pPr marL="571500" indent="-571500" algn="l">
                        <a:buFont typeface="Arial" pitchFamily="34" charset="0"/>
                        <a:buChar char="•"/>
                      </a:pPr>
                      <a:r>
                        <a:rPr lang="ru-RU" sz="3600" b="0" dirty="0" smtClean="0">
                          <a:solidFill>
                            <a:schemeClr val="tx1"/>
                          </a:solidFill>
                        </a:rPr>
                        <a:t>транспортный цех (центр затрат), </a:t>
                      </a:r>
                    </a:p>
                    <a:p>
                      <a:pPr marL="571500" indent="-571500" algn="l">
                        <a:buFont typeface="Arial" pitchFamily="34" charset="0"/>
                        <a:buChar char="•"/>
                      </a:pPr>
                      <a:r>
                        <a:rPr lang="ru-RU" sz="3600" b="0" dirty="0" smtClean="0">
                          <a:solidFill>
                            <a:schemeClr val="tx1"/>
                          </a:solidFill>
                        </a:rPr>
                        <a:t>отдел маркетинга и сбыта (центр </a:t>
                      </a:r>
                      <a:r>
                        <a:rPr lang="ru-RU" sz="3600" b="0" dirty="0" smtClean="0">
                          <a:solidFill>
                            <a:srgbClr val="FF0000"/>
                          </a:solidFill>
                        </a:rPr>
                        <a:t>выручки</a:t>
                      </a:r>
                      <a:r>
                        <a:rPr lang="ru-RU" sz="3600" b="0" dirty="0" smtClean="0">
                          <a:solidFill>
                            <a:schemeClr val="tx1"/>
                          </a:solidFill>
                        </a:rPr>
                        <a:t>), </a:t>
                      </a:r>
                    </a:p>
                    <a:p>
                      <a:pPr marL="571500" indent="-571500" algn="l">
                        <a:buFont typeface="Arial" pitchFamily="34" charset="0"/>
                        <a:buChar char="•"/>
                      </a:pPr>
                      <a:r>
                        <a:rPr lang="ru-RU" sz="3600" b="0" dirty="0" smtClean="0">
                          <a:solidFill>
                            <a:schemeClr val="tx1"/>
                          </a:solidFill>
                        </a:rPr>
                        <a:t>производственные цеха (центры</a:t>
                      </a:r>
                      <a:r>
                        <a:rPr lang="en-US" sz="36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3600" b="0" dirty="0" smtClean="0">
                          <a:solidFill>
                            <a:srgbClr val="FF0000"/>
                          </a:solidFill>
                        </a:rPr>
                        <a:t>затрат</a:t>
                      </a:r>
                      <a:r>
                        <a:rPr lang="ru-RU" sz="3600" b="0" dirty="0" smtClean="0">
                          <a:solidFill>
                            <a:schemeClr val="tx1"/>
                          </a:solidFill>
                        </a:rPr>
                        <a:t> и</a:t>
                      </a:r>
                      <a:r>
                        <a:rPr lang="en-US" sz="36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3600" b="0" dirty="0" smtClean="0">
                          <a:solidFill>
                            <a:srgbClr val="FF0000"/>
                          </a:solidFill>
                        </a:rPr>
                        <a:t>прибыли</a:t>
                      </a:r>
                      <a:r>
                        <a:rPr lang="ru-RU" sz="3600" b="0" dirty="0" smtClean="0">
                          <a:solidFill>
                            <a:schemeClr val="tx1"/>
                          </a:solidFill>
                        </a:rPr>
                        <a:t>), </a:t>
                      </a:r>
                      <a:endParaRPr lang="en-US" sz="36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571500" indent="-571500" algn="l">
                        <a:buFont typeface="Arial" pitchFamily="34" charset="0"/>
                        <a:buChar char="•"/>
                      </a:pPr>
                      <a:r>
                        <a:rPr lang="ru-RU" sz="3600" b="0" dirty="0" smtClean="0">
                          <a:solidFill>
                            <a:schemeClr val="tx1"/>
                          </a:solidFill>
                        </a:rPr>
                        <a:t>вычислительный центр (центр затрат), </a:t>
                      </a:r>
                    </a:p>
                    <a:p>
                      <a:pPr marL="571500" indent="-571500" algn="l">
                        <a:buFont typeface="Arial" pitchFamily="34" charset="0"/>
                        <a:buChar char="•"/>
                      </a:pPr>
                      <a:r>
                        <a:rPr lang="ru-RU" sz="3600" b="0" dirty="0" smtClean="0">
                          <a:solidFill>
                            <a:schemeClr val="tx1"/>
                          </a:solidFill>
                        </a:rPr>
                        <a:t>отдел перспективных разработок (центр </a:t>
                      </a:r>
                      <a:r>
                        <a:rPr lang="ru-RU" sz="3600" b="0" dirty="0" smtClean="0">
                          <a:solidFill>
                            <a:srgbClr val="FF0000"/>
                          </a:solidFill>
                        </a:rPr>
                        <a:t>инвестиций</a:t>
                      </a:r>
                      <a:r>
                        <a:rPr lang="ru-RU" sz="3600" b="0" dirty="0" smtClean="0">
                          <a:solidFill>
                            <a:schemeClr val="tx1"/>
                          </a:solidFill>
                        </a:rPr>
                        <a:t>).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200151" y="233630"/>
            <a:ext cx="94354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/>
              <a:t>Центры финансовой </a:t>
            </a:r>
            <a:r>
              <a:rPr lang="ru-RU" sz="4000" b="1" dirty="0"/>
              <a:t>ответственности</a:t>
            </a:r>
            <a:r>
              <a:rPr lang="ru-RU" sz="4000" dirty="0"/>
              <a:t>: </a:t>
            </a:r>
          </a:p>
        </p:txBody>
      </p:sp>
      <p:sp>
        <p:nvSpPr>
          <p:cNvPr id="4" name="Right Triangle 13"/>
          <p:cNvSpPr/>
          <p:nvPr/>
        </p:nvSpPr>
        <p:spPr>
          <a:xfrm rot="10800000">
            <a:off x="11282086" y="-2"/>
            <a:ext cx="909914" cy="909914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2254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78699" y="260648"/>
            <a:ext cx="106098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Анализ отклонений прибыли от основного бюджета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0" y="2924944"/>
            <a:ext cx="12192000" cy="1800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dirty="0"/>
              <a:t>Исследование отклонений целесообразно начать с обобщающей </a:t>
            </a:r>
            <a:r>
              <a:rPr lang="ru-RU" dirty="0" smtClean="0"/>
              <a:t>таблицы</a:t>
            </a:r>
            <a:r>
              <a:rPr lang="ru-RU" dirty="0"/>
              <a:t>, позволяющей наметить основные направления углубления </a:t>
            </a:r>
            <a:r>
              <a:rPr lang="ru-RU" dirty="0" smtClean="0"/>
              <a:t>анализа</a:t>
            </a:r>
            <a:r>
              <a:rPr lang="ru-RU" dirty="0"/>
              <a:t>. Предположим, в каком-либо месяце имели место следующие </a:t>
            </a:r>
            <a:r>
              <a:rPr lang="ru-RU" dirty="0" smtClean="0"/>
              <a:t>отклонения </a:t>
            </a:r>
            <a:r>
              <a:rPr lang="ru-RU" dirty="0"/>
              <a:t>от бюджета </a:t>
            </a:r>
            <a:r>
              <a:rPr lang="ru-RU" dirty="0" smtClean="0"/>
              <a:t>прибыли.</a:t>
            </a: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4101270"/>
              </p:ext>
            </p:extLst>
          </p:nvPr>
        </p:nvGraphicFramePr>
        <p:xfrm>
          <a:off x="987717" y="1124744"/>
          <a:ext cx="9985111" cy="10209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723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22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42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9627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84705">
                <a:tc>
                  <a:txBody>
                    <a:bodyPr/>
                    <a:lstStyle/>
                    <a:p>
                      <a:pPr algn="l" fontAlgn="ctr"/>
                      <a:r>
                        <a:rPr lang="ru-RU" sz="2800" u="none" strike="noStrike">
                          <a:effectLst/>
                        </a:rPr>
                        <a:t> </a:t>
                      </a:r>
                      <a:endParaRPr lang="ru-RU" sz="2800" b="0" i="0" u="none" strike="noStrike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u="none" strike="noStrike">
                          <a:effectLst/>
                        </a:rPr>
                        <a:t>Бюджет</a:t>
                      </a:r>
                      <a:endParaRPr lang="ru-RU" sz="2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u="none" strike="noStrike">
                          <a:effectLst/>
                        </a:rPr>
                        <a:t>Факт</a:t>
                      </a:r>
                      <a:endParaRPr lang="ru-RU" sz="2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u="none" strike="noStrike">
                          <a:effectLst/>
                        </a:rPr>
                        <a:t>Отклонении</a:t>
                      </a:r>
                      <a:endParaRPr lang="ru-RU" sz="2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3407">
                <a:tc>
                  <a:txBody>
                    <a:bodyPr/>
                    <a:lstStyle/>
                    <a:p>
                      <a:pPr algn="l" fontAlgn="ctr"/>
                      <a:r>
                        <a:rPr lang="ru-RU" sz="2800" u="none" strike="noStrike">
                          <a:effectLst/>
                        </a:rPr>
                        <a:t>Сумма, тыс. тг.</a:t>
                      </a:r>
                      <a:endParaRPr lang="ru-RU" sz="2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u="none" strike="noStrike">
                          <a:effectLst/>
                        </a:rPr>
                        <a:t>362,5</a:t>
                      </a:r>
                      <a:endParaRPr lang="ru-RU" sz="2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u="none" strike="noStrike">
                          <a:effectLst/>
                        </a:rPr>
                        <a:t>50</a:t>
                      </a:r>
                      <a:endParaRPr lang="ru-RU" sz="2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u="none" strike="noStrike" dirty="0">
                          <a:effectLst/>
                        </a:rPr>
                        <a:t>312,5</a:t>
                      </a:r>
                      <a:endParaRPr lang="ru-RU" sz="2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8623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2664894"/>
              </p:ext>
            </p:extLst>
          </p:nvPr>
        </p:nvGraphicFramePr>
        <p:xfrm>
          <a:off x="478700" y="1181664"/>
          <a:ext cx="11185916" cy="322261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450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563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563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63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563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1568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184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</a:rPr>
                        <a:t>Показатель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Факт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Бюджет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Отклонения, тыс. тг.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69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Сумма, тыс. тг.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Удельный вес, %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Сумма, тыс. тг.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Удельный вес, %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635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u="none" strike="noStrike">
                          <a:effectLst/>
                        </a:rPr>
                        <a:t>1. Объем продаж, ед.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1600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 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2100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 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500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635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u="none" strike="noStrike">
                          <a:effectLst/>
                        </a:rPr>
                        <a:t>2. Выручка от продаж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1245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100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1680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100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-435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697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u="none" strike="noStrike">
                          <a:effectLst/>
                        </a:rPr>
                        <a:t>3. Переменные расходы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945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75,9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1079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64,2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-134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697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u="none" strike="noStrike" dirty="0">
                          <a:effectLst/>
                        </a:rPr>
                        <a:t>4. Маржинальный доход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300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24,1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601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35,8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-301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697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u="none" strike="noStrike">
                          <a:effectLst/>
                        </a:rPr>
                        <a:t>5. Постоянные расходы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250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83,3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238,5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39,7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11,5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697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u="none" strike="noStrike">
                          <a:effectLst/>
                        </a:rPr>
                        <a:t>6. Операционная прибыль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50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16,7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362,5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60,3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</a:rPr>
                        <a:t>312,5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478699" y="260649"/>
            <a:ext cx="106098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Выделение переменных и постоянных затрат для анализа отклонений прибыли от бюджета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0" y="4941168"/>
            <a:ext cx="12192000" cy="1800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dirty="0"/>
              <a:t>Изучение причин отклонения и выявление узких мест менеджеры, как правило, </a:t>
            </a:r>
            <a:r>
              <a:rPr lang="ru-RU" b="1" dirty="0"/>
              <a:t>начинают с анализа отклонений объемов продаж, выручки от реализации, себестоимости</a:t>
            </a:r>
            <a:r>
              <a:rPr lang="ru-RU" dirty="0"/>
              <a:t>. Для более глубокого анализа себестоимости отдельно рассматриваются постоянные и переменные расходы  и их </a:t>
            </a:r>
            <a:r>
              <a:rPr lang="ru-RU" dirty="0" smtClean="0"/>
              <a:t>отклонения </a:t>
            </a:r>
            <a:r>
              <a:rPr lang="ru-RU" dirty="0"/>
              <a:t>от </a:t>
            </a:r>
            <a:r>
              <a:rPr lang="ru-RU" dirty="0" smtClean="0"/>
              <a:t>плана.</a:t>
            </a:r>
            <a:endParaRPr lang="ru-RU" dirty="0"/>
          </a:p>
        </p:txBody>
      </p:sp>
      <p:sp>
        <p:nvSpPr>
          <p:cNvPr id="7" name="Right Triangle 13"/>
          <p:cNvSpPr/>
          <p:nvPr/>
        </p:nvSpPr>
        <p:spPr>
          <a:xfrm rot="10800000">
            <a:off x="11282086" y="-2"/>
            <a:ext cx="909914" cy="909914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9309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1886" y="404664"/>
            <a:ext cx="11615805" cy="6120680"/>
          </a:xfrm>
        </p:spPr>
        <p:txBody>
          <a:bodyPr>
            <a:normAutofit/>
          </a:bodyPr>
          <a:lstStyle/>
          <a:p>
            <a:r>
              <a:rPr lang="ru-RU" sz="3800" b="0" dirty="0" smtClean="0">
                <a:effectLst/>
              </a:rPr>
              <a:t>«Лучше планировать для себя — неважно насколько плохо, чем быть планируемым другими — неважно насколько хорошо». </a:t>
            </a:r>
            <a:br>
              <a:rPr lang="ru-RU" sz="3800" b="0" dirty="0" smtClean="0">
                <a:effectLst/>
              </a:rPr>
            </a:br>
            <a:r>
              <a:rPr lang="ru-RU" sz="3800" dirty="0"/>
              <a:t/>
            </a:r>
            <a:br>
              <a:rPr lang="ru-RU" sz="3800" dirty="0"/>
            </a:br>
            <a:r>
              <a:rPr lang="ru-RU" sz="3200" dirty="0" smtClean="0"/>
              <a:t>Р</a:t>
            </a:r>
            <a:r>
              <a:rPr lang="ru-RU" sz="3200" dirty="0"/>
              <a:t>. </a:t>
            </a:r>
            <a:r>
              <a:rPr lang="ru-RU" sz="3200" dirty="0" smtClean="0"/>
              <a:t>Акофф – американский </a:t>
            </a:r>
            <a:r>
              <a:rPr lang="ru-RU" sz="3200" dirty="0"/>
              <a:t>учёный, исследователь системного подхода и организационного управления. </a:t>
            </a:r>
            <a:r>
              <a:rPr lang="ru-RU" sz="3100" dirty="0" smtClean="0"/>
              <a:t>«Перепроектирование </a:t>
            </a:r>
            <a:r>
              <a:rPr lang="ru-RU" sz="3100" dirty="0"/>
              <a:t>будущего», «Искусство решения проблем», «Планирование будущего корпорации», «Идеализированное проектирование», «Менеджмент в малых дозах», «О целеустремлённых системах</a:t>
            </a:r>
            <a:r>
              <a:rPr lang="ru-RU" sz="3100" dirty="0" smtClean="0"/>
              <a:t>», </a:t>
            </a:r>
            <a:r>
              <a:rPr lang="ru-RU" sz="3100" dirty="0"/>
              <a:t>«Преобразование корпорации», «Победа над системой</a:t>
            </a:r>
            <a:r>
              <a:rPr lang="ru-RU" sz="3100" dirty="0" smtClean="0"/>
              <a:t>».</a:t>
            </a:r>
            <a:endParaRPr lang="ru-RU" sz="3800" dirty="0"/>
          </a:p>
        </p:txBody>
      </p:sp>
    </p:spTree>
    <p:extLst>
      <p:ext uri="{BB962C8B-B14F-4D97-AF65-F5344CB8AC3E}">
        <p14:creationId xmlns:p14="http://schemas.microsoft.com/office/powerpoint/2010/main" val="288200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/>
          <p:cNvSpPr txBox="1">
            <a:spLocks/>
          </p:cNvSpPr>
          <p:nvPr/>
        </p:nvSpPr>
        <p:spPr>
          <a:xfrm>
            <a:off x="488576" y="309279"/>
            <a:ext cx="9179859" cy="73959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5000" dirty="0" smtClean="0">
                <a:latin typeface="Bookman Old Style" charset="0"/>
                <a:ea typeface="Bookman Old Style" charset="0"/>
                <a:cs typeface="Bookman Old Style" charset="0"/>
              </a:rPr>
              <a:t> </a:t>
            </a:r>
            <a:endParaRPr lang="en-US" sz="5000" dirty="0">
              <a:latin typeface="Bookman Old Style" charset="0"/>
              <a:ea typeface="Bookman Old Style" charset="0"/>
              <a:cs typeface="Bookman Old Style" charset="0"/>
            </a:endParaRPr>
          </a:p>
        </p:txBody>
      </p:sp>
      <p:sp>
        <p:nvSpPr>
          <p:cNvPr id="15" name="Title 5"/>
          <p:cNvSpPr txBox="1">
            <a:spLocks/>
          </p:cNvSpPr>
          <p:nvPr/>
        </p:nvSpPr>
        <p:spPr>
          <a:xfrm>
            <a:off x="582704" y="1606456"/>
            <a:ext cx="11609291" cy="453884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/>
            <a:endParaRPr lang="ru-RU" sz="3200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488576" y="309279"/>
            <a:ext cx="111207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</a:rPr>
              <a:t> </a:t>
            </a:r>
            <a:endParaRPr lang="ru-RU" sz="3600" cap="all" dirty="0">
              <a:solidFill>
                <a:srgbClr val="C00000"/>
              </a:solidFill>
              <a:effectLst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94963" y="2985795"/>
            <a:ext cx="11442076" cy="119431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Straight Connector 15"/>
          <p:cNvCxnSpPr/>
          <p:nvPr/>
        </p:nvCxnSpPr>
        <p:spPr>
          <a:xfrm>
            <a:off x="452079" y="817528"/>
            <a:ext cx="1102658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284468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Винни-пух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1" y="256770"/>
            <a:ext cx="4760685" cy="5044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5704114" y="256770"/>
            <a:ext cx="4987896" cy="321559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Основной вопрос руководства: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прибыль есть, а денег нет!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 descr="D:\31_05_2016-11_57_5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9880" y="3088371"/>
            <a:ext cx="4572000" cy="3609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169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335360" y="476672"/>
            <a:ext cx="11568608" cy="60486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000" b="1" dirty="0">
                <a:solidFill>
                  <a:srgbClr val="FF0000"/>
                </a:solidFill>
              </a:rPr>
              <a:t>Планирование</a:t>
            </a:r>
            <a:r>
              <a:rPr lang="ru-RU" sz="3000" dirty="0"/>
              <a:t> один из методов управления, направленный на превращение целей предприятия в прогнозы и планы. </a:t>
            </a:r>
            <a:r>
              <a:rPr lang="ru-RU" sz="3000" dirty="0" smtClean="0"/>
              <a:t>Оно</a:t>
            </a:r>
            <a:r>
              <a:rPr lang="ru-RU" sz="3000" i="1" dirty="0" smtClean="0"/>
              <a:t> </a:t>
            </a:r>
            <a:r>
              <a:rPr lang="ru-RU" sz="3000" dirty="0" smtClean="0"/>
              <a:t>представляет </a:t>
            </a:r>
            <a:r>
              <a:rPr lang="ru-RU" sz="3000" dirty="0"/>
              <a:t>собой деятельность по разработке системы мер, направленных на достижение поставленных целей, включая ответы на вопросы: </a:t>
            </a:r>
            <a:endParaRPr lang="ru-RU" sz="3000" dirty="0" smtClean="0"/>
          </a:p>
          <a:p>
            <a:r>
              <a:rPr lang="ru-RU" sz="3000" u="sng" dirty="0" smtClean="0"/>
              <a:t>Что </a:t>
            </a:r>
            <a:r>
              <a:rPr lang="ru-RU" sz="3000" u="sng" dirty="0"/>
              <a:t>должно быть сделано? </a:t>
            </a:r>
            <a:endParaRPr lang="ru-RU" sz="3000" u="sng" dirty="0" smtClean="0"/>
          </a:p>
          <a:p>
            <a:r>
              <a:rPr lang="ru-RU" sz="3000" u="sng" dirty="0" smtClean="0"/>
              <a:t>К </a:t>
            </a:r>
            <a:r>
              <a:rPr lang="ru-RU" sz="3000" u="sng" dirty="0"/>
              <a:t>какому сроку? </a:t>
            </a:r>
            <a:endParaRPr lang="ru-RU" sz="3000" u="sng" dirty="0" smtClean="0"/>
          </a:p>
          <a:p>
            <a:r>
              <a:rPr lang="ru-RU" sz="3000" u="sng" dirty="0" smtClean="0"/>
              <a:t>Какие </a:t>
            </a:r>
            <a:r>
              <a:rPr lang="ru-RU" sz="3000" u="sng" dirty="0"/>
              <a:t>ресурсы предстоит задействовать? </a:t>
            </a:r>
            <a:endParaRPr lang="ru-RU" sz="3000" u="sng" dirty="0" smtClean="0"/>
          </a:p>
          <a:p>
            <a:r>
              <a:rPr lang="ru-RU" sz="3000" u="sng" dirty="0" smtClean="0"/>
              <a:t>Что </a:t>
            </a:r>
            <a:r>
              <a:rPr lang="ru-RU" sz="3000" u="sng" dirty="0"/>
              <a:t>необходимо получить в результате? </a:t>
            </a:r>
            <a:endParaRPr lang="ru-RU" sz="3000" u="sng" dirty="0" smtClean="0"/>
          </a:p>
          <a:p>
            <a:r>
              <a:rPr lang="ru-RU" sz="3000" u="sng" dirty="0" smtClean="0"/>
              <a:t>Кто </a:t>
            </a:r>
            <a:r>
              <a:rPr lang="ru-RU" sz="3000" u="sng" dirty="0"/>
              <a:t>за это отвечает?</a:t>
            </a:r>
          </a:p>
        </p:txBody>
      </p:sp>
    </p:spTree>
    <p:extLst>
      <p:ext uri="{BB962C8B-B14F-4D97-AF65-F5344CB8AC3E}">
        <p14:creationId xmlns:p14="http://schemas.microsoft.com/office/powerpoint/2010/main" val="1269172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623392" y="692696"/>
            <a:ext cx="11233248" cy="55892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dirty="0"/>
              <a:t>Различают </a:t>
            </a:r>
            <a:r>
              <a:rPr lang="ru-RU" b="1" dirty="0"/>
              <a:t>финансовое</a:t>
            </a:r>
            <a:r>
              <a:rPr lang="ru-RU" dirty="0"/>
              <a:t> </a:t>
            </a:r>
            <a:r>
              <a:rPr lang="ru-RU" b="1" dirty="0"/>
              <a:t>прогнозирование</a:t>
            </a:r>
            <a:r>
              <a:rPr lang="ru-RU" dirty="0"/>
              <a:t> и </a:t>
            </a:r>
            <a:r>
              <a:rPr lang="ru-RU" b="1" dirty="0" smtClean="0"/>
              <a:t>планирование</a:t>
            </a:r>
            <a:r>
              <a:rPr lang="ru-RU" dirty="0" smtClean="0"/>
              <a:t>:</a:t>
            </a:r>
            <a:endParaRPr lang="ru-RU" dirty="0"/>
          </a:p>
          <a:p>
            <a:pPr algn="l"/>
            <a:r>
              <a:rPr lang="ru-RU" dirty="0"/>
              <a:t>а)	</a:t>
            </a:r>
            <a:r>
              <a:rPr lang="ru-RU" u="sng" dirty="0"/>
              <a:t>по временному признаку</a:t>
            </a:r>
            <a:r>
              <a:rPr lang="ru-RU" dirty="0"/>
              <a:t>: </a:t>
            </a:r>
            <a:endParaRPr lang="ru-RU" dirty="0" smtClean="0"/>
          </a:p>
          <a:p>
            <a:pPr algn="l"/>
            <a:r>
              <a:rPr lang="ru-RU" dirty="0" smtClean="0"/>
              <a:t>короткий </a:t>
            </a:r>
            <a:r>
              <a:rPr lang="ru-RU" dirty="0"/>
              <a:t>период  – </a:t>
            </a:r>
            <a:r>
              <a:rPr lang="ru-RU" dirty="0" smtClean="0"/>
              <a:t> </a:t>
            </a:r>
            <a:r>
              <a:rPr lang="ru-RU" dirty="0"/>
              <a:t>план; </a:t>
            </a:r>
            <a:endParaRPr lang="ru-RU" dirty="0" smtClean="0"/>
          </a:p>
          <a:p>
            <a:pPr algn="l"/>
            <a:r>
              <a:rPr lang="ru-RU" dirty="0" smtClean="0"/>
              <a:t>длительный </a:t>
            </a:r>
            <a:r>
              <a:rPr lang="ru-RU" dirty="0"/>
              <a:t>период  – </a:t>
            </a:r>
            <a:r>
              <a:rPr lang="ru-RU" dirty="0" smtClean="0"/>
              <a:t>прогноз</a:t>
            </a:r>
            <a:r>
              <a:rPr lang="ru-RU" dirty="0"/>
              <a:t>;</a:t>
            </a:r>
          </a:p>
          <a:p>
            <a:pPr algn="l"/>
            <a:r>
              <a:rPr lang="ru-RU" dirty="0"/>
              <a:t>б)	</a:t>
            </a:r>
            <a:r>
              <a:rPr lang="ru-RU" u="sng" dirty="0"/>
              <a:t>по методам проведения</a:t>
            </a:r>
            <a:r>
              <a:rPr lang="ru-RU" dirty="0"/>
              <a:t>: </a:t>
            </a:r>
            <a:endParaRPr lang="ru-RU" dirty="0" smtClean="0"/>
          </a:p>
          <a:p>
            <a:pPr algn="l"/>
            <a:r>
              <a:rPr lang="ru-RU" dirty="0" smtClean="0"/>
              <a:t>короткий </a:t>
            </a:r>
            <a:r>
              <a:rPr lang="ru-RU" dirty="0"/>
              <a:t>период  – </a:t>
            </a:r>
            <a:r>
              <a:rPr lang="ru-RU" dirty="0" smtClean="0"/>
              <a:t> </a:t>
            </a:r>
            <a:r>
              <a:rPr lang="ru-RU" dirty="0"/>
              <a:t>бюджет, смета; </a:t>
            </a:r>
            <a:endParaRPr lang="ru-RU" dirty="0" smtClean="0"/>
          </a:p>
          <a:p>
            <a:pPr algn="l"/>
            <a:r>
              <a:rPr lang="ru-RU" dirty="0" smtClean="0"/>
              <a:t>длительный </a:t>
            </a:r>
            <a:r>
              <a:rPr lang="ru-RU" dirty="0"/>
              <a:t>период –</a:t>
            </a:r>
            <a:r>
              <a:rPr lang="ru-RU" dirty="0" smtClean="0"/>
              <a:t> </a:t>
            </a:r>
            <a:r>
              <a:rPr lang="ru-RU" dirty="0"/>
              <a:t>тренды, вероятностные методы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3413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www.dis.ru/gif/nko/arhiv/2007/1/t2.gif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90981" y="2237456"/>
            <a:ext cx="9505056" cy="4359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190667" y="150540"/>
            <a:ext cx="12001333" cy="20385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b="1" dirty="0"/>
              <a:t>Финансовый план </a:t>
            </a:r>
            <a:r>
              <a:rPr lang="ru-RU" dirty="0" smtClean="0"/>
              <a:t>– результат </a:t>
            </a:r>
            <a:r>
              <a:rPr lang="ru-RU" dirty="0"/>
              <a:t>процесса финансового </a:t>
            </a:r>
            <a:r>
              <a:rPr lang="ru-RU" dirty="0" smtClean="0"/>
              <a:t>планирова</a:t>
            </a:r>
            <a:r>
              <a:rPr lang="ru-RU" dirty="0"/>
              <a:t>н</a:t>
            </a:r>
            <a:r>
              <a:rPr lang="ru-RU" dirty="0" smtClean="0"/>
              <a:t>ия</a:t>
            </a:r>
            <a:r>
              <a:rPr lang="ru-RU" dirty="0"/>
              <a:t>. </a:t>
            </a:r>
            <a:endParaRPr lang="ru-RU" dirty="0" smtClean="0"/>
          </a:p>
          <a:p>
            <a:pPr algn="l"/>
            <a:r>
              <a:rPr lang="ru-RU" dirty="0" smtClean="0"/>
              <a:t>Процесс </a:t>
            </a:r>
            <a:r>
              <a:rPr lang="ru-RU" dirty="0"/>
              <a:t>планирования </a:t>
            </a:r>
            <a:r>
              <a:rPr lang="ru-RU" dirty="0" smtClean="0"/>
              <a:t>представлен </a:t>
            </a:r>
            <a:r>
              <a:rPr lang="ru-RU" dirty="0"/>
              <a:t>в виде цикла</a:t>
            </a:r>
            <a:r>
              <a:rPr lang="ru-RU" dirty="0" smtClean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363487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143339" y="0"/>
            <a:ext cx="12001333" cy="36866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 algn="l">
              <a:buFont typeface="Arial" pitchFamily="34" charset="0"/>
              <a:buChar char="•"/>
            </a:pPr>
            <a:r>
              <a:rPr lang="ru-RU" b="1" dirty="0" smtClean="0"/>
              <a:t>Краткосрочный </a:t>
            </a:r>
            <a:r>
              <a:rPr lang="ru-RU" b="1" dirty="0"/>
              <a:t>период </a:t>
            </a:r>
            <a:r>
              <a:rPr lang="ru-RU" b="1" dirty="0" smtClean="0"/>
              <a:t>– до </a:t>
            </a:r>
            <a:r>
              <a:rPr lang="ru-RU" b="1" dirty="0"/>
              <a:t>1 </a:t>
            </a:r>
            <a:r>
              <a:rPr lang="ru-RU" b="1" dirty="0" smtClean="0"/>
              <a:t>года</a:t>
            </a:r>
            <a:r>
              <a:rPr lang="ru-RU" b="1" dirty="0"/>
              <a:t>.</a:t>
            </a:r>
            <a:r>
              <a:rPr lang="ru-RU" b="1" dirty="0" smtClean="0"/>
              <a:t> </a:t>
            </a:r>
          </a:p>
          <a:p>
            <a:pPr marL="571500" indent="-571500" algn="l">
              <a:buFont typeface="Arial" pitchFamily="34" charset="0"/>
              <a:buChar char="•"/>
            </a:pPr>
            <a:r>
              <a:rPr lang="ru-RU" b="1" dirty="0" smtClean="0"/>
              <a:t>Среднесрочных период – до </a:t>
            </a:r>
            <a:r>
              <a:rPr lang="ru-RU" b="1" dirty="0"/>
              <a:t>5-ти </a:t>
            </a:r>
            <a:r>
              <a:rPr lang="ru-RU" b="1" dirty="0" smtClean="0"/>
              <a:t>лет.</a:t>
            </a:r>
          </a:p>
          <a:p>
            <a:pPr marL="571500" indent="-571500" algn="l">
              <a:buFont typeface="Arial" pitchFamily="34" charset="0"/>
              <a:buChar char="•"/>
            </a:pPr>
            <a:r>
              <a:rPr lang="ru-RU" b="1" dirty="0" smtClean="0"/>
              <a:t>Перспективные планы – свыше </a:t>
            </a:r>
            <a:r>
              <a:rPr lang="ru-RU" b="1" dirty="0"/>
              <a:t>5-ти </a:t>
            </a:r>
            <a:r>
              <a:rPr lang="ru-RU" b="1" dirty="0" smtClean="0"/>
              <a:t>лет.</a:t>
            </a:r>
            <a:endParaRPr lang="ru-RU" b="1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73561" y="3137158"/>
            <a:ext cx="10749182" cy="33123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dirty="0" smtClean="0">
                <a:solidFill>
                  <a:srgbClr val="FF0000"/>
                </a:solidFill>
              </a:rPr>
              <a:t>Взаимосвязь </a:t>
            </a:r>
            <a:r>
              <a:rPr lang="ru-RU" dirty="0">
                <a:solidFill>
                  <a:srgbClr val="FF0000"/>
                </a:solidFill>
              </a:rPr>
              <a:t>всех </a:t>
            </a:r>
            <a:r>
              <a:rPr lang="ru-RU" dirty="0"/>
              <a:t>видов планов обеспечивает непрерывность планирования и его </a:t>
            </a:r>
            <a:r>
              <a:rPr lang="ru-RU" b="1" dirty="0">
                <a:solidFill>
                  <a:srgbClr val="FF0000"/>
                </a:solidFill>
              </a:rPr>
              <a:t>стратегическую направленность </a:t>
            </a:r>
            <a:r>
              <a:rPr lang="ru-RU" dirty="0">
                <a:solidFill>
                  <a:srgbClr val="FF0000"/>
                </a:solidFill>
              </a:rPr>
              <a:t>на </a:t>
            </a:r>
            <a:r>
              <a:rPr lang="ru-RU" b="1" u="sng" dirty="0">
                <a:solidFill>
                  <a:srgbClr val="FF0000"/>
                </a:solidFill>
              </a:rPr>
              <a:t>повышение стоимости предприятия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3051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815414" y="439589"/>
            <a:ext cx="3614468" cy="1552755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Долгосрочное финансовое планирование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559306" y="439588"/>
            <a:ext cx="6292017" cy="16217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</a:rPr>
              <a:t>формирование прогнозной финансовой отчетности (финансовых бюджетов)</a:t>
            </a:r>
          </a:p>
        </p:txBody>
      </p:sp>
      <p:sp>
        <p:nvSpPr>
          <p:cNvPr id="2" name="Стрелка вправо 1"/>
          <p:cNvSpPr/>
          <p:nvPr/>
        </p:nvSpPr>
        <p:spPr>
          <a:xfrm>
            <a:off x="4550069" y="1061730"/>
            <a:ext cx="864096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613335" y="2212099"/>
            <a:ext cx="4085609" cy="786483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/>
              <a:t>Объект долгосрочного финансового планирования</a:t>
            </a:r>
            <a:endParaRPr lang="ru-RU" sz="2400" b="1" dirty="0"/>
          </a:p>
        </p:txBody>
      </p:sp>
      <p:sp>
        <p:nvSpPr>
          <p:cNvPr id="9" name="Двойные круглые скобки 8"/>
          <p:cNvSpPr/>
          <p:nvPr/>
        </p:nvSpPr>
        <p:spPr>
          <a:xfrm>
            <a:off x="6111459" y="2219637"/>
            <a:ext cx="4484561" cy="649990"/>
          </a:xfrm>
          <a:prstGeom prst="bracketPair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0" name="Прямоугольник 9"/>
          <p:cNvSpPr/>
          <p:nvPr/>
        </p:nvSpPr>
        <p:spPr>
          <a:xfrm>
            <a:off x="6113883" y="2359966"/>
            <a:ext cx="44289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/>
              <a:t>Формы финансовой отчетности</a:t>
            </a:r>
            <a:endParaRPr lang="ru-RU" sz="2400" dirty="0"/>
          </a:p>
        </p:txBody>
      </p:sp>
      <p:sp>
        <p:nvSpPr>
          <p:cNvPr id="8" name="Пятиугольник 7"/>
          <p:cNvSpPr/>
          <p:nvPr/>
        </p:nvSpPr>
        <p:spPr>
          <a:xfrm>
            <a:off x="469442" y="3272863"/>
            <a:ext cx="3960440" cy="1328607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Цель долгосрочного финансового планирования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1" name="Блок-схема: альтернативный процесс 10"/>
          <p:cNvSpPr/>
          <p:nvPr/>
        </p:nvSpPr>
        <p:spPr>
          <a:xfrm>
            <a:off x="4616667" y="3048006"/>
            <a:ext cx="7423338" cy="2025392"/>
          </a:xfrm>
          <a:prstGeom prst="flowChartAlternateProcess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tx1"/>
                </a:solidFill>
              </a:rPr>
              <a:t>определение необходимости инвестирования средств для достижения поставленных целей и оценка эффективности вложений; </a:t>
            </a:r>
            <a:endParaRPr lang="ru-RU" sz="2400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chemeClr val="tx1"/>
                </a:solidFill>
              </a:rPr>
              <a:t>составление </a:t>
            </a:r>
            <a:r>
              <a:rPr lang="ru-RU" sz="2400" dirty="0">
                <a:solidFill>
                  <a:schemeClr val="tx1"/>
                </a:solidFill>
              </a:rPr>
              <a:t>прогноза баланса и отчета о прибылях и </a:t>
            </a:r>
            <a:r>
              <a:rPr lang="ru-RU" sz="2400" dirty="0" smtClean="0">
                <a:solidFill>
                  <a:schemeClr val="tx1"/>
                </a:solidFill>
              </a:rPr>
              <a:t>убытках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2" name="Пятиугольник 11"/>
          <p:cNvSpPr/>
          <p:nvPr/>
        </p:nvSpPr>
        <p:spPr>
          <a:xfrm>
            <a:off x="469442" y="5457378"/>
            <a:ext cx="3960440" cy="105997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Цель краткосрочного финансового планирования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566566" y="5192926"/>
            <a:ext cx="6292017" cy="16217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обеспечение ликвидности компании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988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885</TotalTime>
  <Words>1460</Words>
  <Application>Microsoft Office PowerPoint</Application>
  <PresentationFormat>Широкоэкранный</PresentationFormat>
  <Paragraphs>359</Paragraphs>
  <Slides>30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8" baseType="lpstr">
      <vt:lpstr>Arial</vt:lpstr>
      <vt:lpstr>Bookman Old Style</vt:lpstr>
      <vt:lpstr>Calibri</vt:lpstr>
      <vt:lpstr>Calibri Light</vt:lpstr>
      <vt:lpstr>Courier New</vt:lpstr>
      <vt:lpstr>Peterburg</vt:lpstr>
      <vt:lpstr>Times New Roman</vt:lpstr>
      <vt:lpstr>1_Office Theme</vt:lpstr>
      <vt:lpstr>Презентация PowerPoint</vt:lpstr>
      <vt:lpstr>Презентация PowerPoint</vt:lpstr>
      <vt:lpstr>«Лучше планировать для себя — неважно насколько плохо, чем быть планируемым другими — неважно насколько хорошо».   Р. Акофф – американский учёный, исследователь системного подхода и организационного управления. «Перепроектирование будущего», «Искусство решения проблем», «Планирование будущего корпорации», «Идеализированное проектирование», «Менеджмент в малых дозах», «О целеустремлённых системах», «Преобразование корпорации», «Победа над системой».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Объект долгосрочного финансового планирования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MARCH 2016</dc:title>
  <dc:creator>John Custer</dc:creator>
  <cp:lastModifiedBy>777</cp:lastModifiedBy>
  <cp:revision>120</cp:revision>
  <dcterms:created xsi:type="dcterms:W3CDTF">2016-03-13T21:05:59Z</dcterms:created>
  <dcterms:modified xsi:type="dcterms:W3CDTF">2023-01-10T19:00:01Z</dcterms:modified>
</cp:coreProperties>
</file>